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70"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Nunito" panose="020B0604020202020204" charset="0"/>
      <p:regular r:id="rId18"/>
      <p:bold r:id="rId19"/>
      <p:italic r:id="rId20"/>
      <p:boldItalic r:id="rId21"/>
    </p:embeddedFont>
    <p:embeddedFont>
      <p:font typeface="Public Sans Thin" panose="020B0604020202020204" charset="0"/>
      <p:regular r:id="rId22"/>
      <p:bold r:id="rId23"/>
      <p:italic r:id="rId24"/>
      <p:boldItalic r:id="rId25"/>
    </p:embeddedFont>
    <p:embeddedFont>
      <p:font typeface="Public Sans"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GwhfUxNec6Jum8rHoTJT9DHgn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413"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rgbClr val="7030A0"/>
                </a:solidFill>
                <a:latin typeface="+mn-lt"/>
                <a:ea typeface="+mn-ea"/>
                <a:cs typeface="+mn-cs"/>
              </a:defRPr>
            </a:pPr>
            <a:r>
              <a:rPr lang="es-ES" sz="1862" b="1" i="0" u="none" strike="noStrike" baseline="0" dirty="0" smtClean="0">
                <a:solidFill>
                  <a:srgbClr val="7030A0"/>
                </a:solidFill>
              </a:rPr>
              <a:t>Mejora de más del 60% en calidad e interacción</a:t>
            </a:r>
            <a:endParaRPr lang="en-US" b="1" dirty="0">
              <a:solidFill>
                <a:srgbClr val="7030A0"/>
              </a:solidFill>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rgbClr val="7030A0"/>
              </a:solidFill>
              <a:latin typeface="+mn-lt"/>
              <a:ea typeface="+mn-ea"/>
              <a:cs typeface="+mn-cs"/>
            </a:defRPr>
          </a:pPr>
          <a:endParaRPr lang="en-US"/>
        </a:p>
      </c:txPr>
    </c:title>
    <c:autoTitleDeleted val="0"/>
    <c:plotArea>
      <c:layout/>
      <c:pieChart>
        <c:varyColors val="1"/>
        <c:ser>
          <c:idx val="0"/>
          <c:order val="0"/>
          <c:tx>
            <c:strRef>
              <c:f>Hoja1!$B$1</c:f>
              <c:strCache>
                <c:ptCount val="1"/>
                <c:pt idx="0">
                  <c:v>Ventas</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01DA-42CB-A34A-34D4898AD593}"/>
              </c:ext>
            </c:extLst>
          </c:dPt>
          <c:dPt>
            <c:idx val="1"/>
            <c:bubble3D val="0"/>
            <c:spPr>
              <a:solidFill>
                <a:schemeClr val="tx1">
                  <a:lumMod val="85000"/>
                  <a:lumOff val="15000"/>
                </a:schemeClr>
              </a:solidFill>
              <a:ln w="19050">
                <a:solidFill>
                  <a:schemeClr val="tx1">
                    <a:lumMod val="95000"/>
                    <a:lumOff val="5000"/>
                  </a:schemeClr>
                </a:solidFill>
              </a:ln>
              <a:effectLst/>
            </c:spPr>
            <c:extLst>
              <c:ext xmlns:c16="http://schemas.microsoft.com/office/drawing/2014/chart" uri="{C3380CC4-5D6E-409C-BE32-E72D297353CC}">
                <c16:uniqueId val="{00000002-01DA-42CB-A34A-34D4898AD59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7030A0"/>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Despues</c:v>
                </c:pt>
                <c:pt idx="1">
                  <c:v>Antes</c:v>
                </c:pt>
              </c:strCache>
            </c:strRef>
          </c:cat>
          <c:val>
            <c:numRef>
              <c:f>Hoja1!$B$2:$B$3</c:f>
              <c:numCache>
                <c:formatCode>General</c:formatCode>
                <c:ptCount val="2"/>
                <c:pt idx="0">
                  <c:v>0.6</c:v>
                </c:pt>
                <c:pt idx="1">
                  <c:v>0.4</c:v>
                </c:pt>
              </c:numCache>
            </c:numRef>
          </c:val>
          <c:extLst>
            <c:ext xmlns:c16="http://schemas.microsoft.com/office/drawing/2014/chart" uri="{C3380CC4-5D6E-409C-BE32-E72D297353CC}">
              <c16:uniqueId val="{00000000-01DA-42CB-A34A-34D4898AD593}"/>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239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jp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19" b="-9217"/>
            </a:stretch>
          </a:blipFill>
          <a:ln>
            <a:noFill/>
          </a:ln>
        </p:spPr>
      </p:sp>
      <p:sp>
        <p:nvSpPr>
          <p:cNvPr id="85" name="Google Shape;85;p1"/>
          <p:cNvSpPr/>
          <p:nvPr/>
        </p:nvSpPr>
        <p:spPr>
          <a:xfrm flipH="1">
            <a:off x="13447130" y="1028700"/>
            <a:ext cx="6320791" cy="1248356"/>
          </a:xfrm>
          <a:custGeom>
            <a:avLst/>
            <a:gdLst/>
            <a:ahLst/>
            <a:cxnLst/>
            <a:rect l="l" t="t" r="r" b="b"/>
            <a:pathLst>
              <a:path w="6320791" h="1248356" extrusionOk="0">
                <a:moveTo>
                  <a:pt x="6320791" y="0"/>
                </a:moveTo>
                <a:lnTo>
                  <a:pt x="0" y="0"/>
                </a:lnTo>
                <a:lnTo>
                  <a:pt x="0" y="1248356"/>
                </a:lnTo>
                <a:lnTo>
                  <a:pt x="6320791" y="1248356"/>
                </a:lnTo>
                <a:lnTo>
                  <a:pt x="6320791" y="0"/>
                </a:lnTo>
                <a:close/>
              </a:path>
            </a:pathLst>
          </a:custGeom>
          <a:blipFill rotWithShape="1">
            <a:blip r:embed="rId4">
              <a:alphaModFix/>
            </a:blip>
            <a:stretch>
              <a:fillRect/>
            </a:stretch>
          </a:blipFill>
          <a:ln>
            <a:noFill/>
          </a:ln>
        </p:spPr>
      </p:sp>
      <p:sp>
        <p:nvSpPr>
          <p:cNvPr id="86" name="Google Shape;86;p1"/>
          <p:cNvSpPr/>
          <p:nvPr/>
        </p:nvSpPr>
        <p:spPr>
          <a:xfrm>
            <a:off x="11612603" y="2289558"/>
            <a:ext cx="6139288" cy="6031850"/>
          </a:xfrm>
          <a:custGeom>
            <a:avLst/>
            <a:gdLst/>
            <a:ahLst/>
            <a:cxnLst/>
            <a:rect l="l" t="t" r="r" b="b"/>
            <a:pathLst>
              <a:path w="6139288" h="6031850" extrusionOk="0">
                <a:moveTo>
                  <a:pt x="0" y="0"/>
                </a:moveTo>
                <a:lnTo>
                  <a:pt x="6139288" y="0"/>
                </a:lnTo>
                <a:lnTo>
                  <a:pt x="6139288" y="6031850"/>
                </a:lnTo>
                <a:lnTo>
                  <a:pt x="0" y="6031850"/>
                </a:lnTo>
                <a:lnTo>
                  <a:pt x="0" y="0"/>
                </a:lnTo>
                <a:close/>
              </a:path>
            </a:pathLst>
          </a:custGeom>
          <a:blipFill rotWithShape="1">
            <a:blip r:embed="rId5">
              <a:alphaModFix/>
            </a:blip>
            <a:stretch>
              <a:fillRect/>
            </a:stretch>
          </a:blipFill>
          <a:ln>
            <a:noFill/>
          </a:ln>
        </p:spPr>
      </p:sp>
      <p:cxnSp>
        <p:nvCxnSpPr>
          <p:cNvPr id="87" name="Google Shape;87;p1"/>
          <p:cNvCxnSpPr/>
          <p:nvPr/>
        </p:nvCxnSpPr>
        <p:spPr>
          <a:xfrm>
            <a:off x="1038225" y="9258300"/>
            <a:ext cx="4472520" cy="0"/>
          </a:xfrm>
          <a:prstGeom prst="straightConnector1">
            <a:avLst/>
          </a:prstGeom>
          <a:noFill/>
          <a:ln w="38100" cap="flat" cmpd="sng">
            <a:solidFill>
              <a:srgbClr val="FFFFFF"/>
            </a:solidFill>
            <a:prstDash val="solid"/>
            <a:round/>
            <a:headEnd type="none" w="sm" len="sm"/>
            <a:tailEnd type="oval" w="lg" len="lg"/>
          </a:ln>
        </p:spPr>
      </p:cxnSp>
      <p:sp>
        <p:nvSpPr>
          <p:cNvPr id="88" name="Google Shape;88;p1"/>
          <p:cNvSpPr txBox="1"/>
          <p:nvPr/>
        </p:nvSpPr>
        <p:spPr>
          <a:xfrm>
            <a:off x="1028700" y="7271944"/>
            <a:ext cx="4472520" cy="156416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800"/>
              <a:buFont typeface="Arial"/>
              <a:buNone/>
            </a:pPr>
            <a:r>
              <a:rPr lang="en-US" sz="1800" b="0" i="0" u="none" strike="noStrike" cap="none">
                <a:solidFill>
                  <a:srgbClr val="FFFFFF"/>
                </a:solidFill>
                <a:latin typeface="Public Sans"/>
                <a:ea typeface="Public Sans"/>
                <a:cs typeface="Public Sans"/>
                <a:sym typeface="Public Sans"/>
              </a:rPr>
              <a:t>POR:</a:t>
            </a:r>
            <a:endParaRPr sz="1400" b="0" i="0" u="none" strike="noStrike" cap="none">
              <a:solidFill>
                <a:srgbClr val="000000"/>
              </a:solidFill>
              <a:latin typeface="Arial"/>
              <a:ea typeface="Arial"/>
              <a:cs typeface="Arial"/>
              <a:sym typeface="Arial"/>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SERGIO LÓPEZ</a:t>
            </a:r>
            <a:endParaRPr sz="1400" b="0" i="0" u="none" strike="noStrike" cap="none">
              <a:solidFill>
                <a:srgbClr val="000000"/>
              </a:solidFill>
              <a:latin typeface="Arial"/>
              <a:ea typeface="Arial"/>
              <a:cs typeface="Arial"/>
              <a:sym typeface="Arial"/>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CLAUDIO ADONES</a:t>
            </a:r>
            <a:endParaRPr sz="1400" b="0" i="0" u="none" strike="noStrike" cap="none">
              <a:solidFill>
                <a:srgbClr val="000000"/>
              </a:solidFill>
              <a:latin typeface="Arial"/>
              <a:ea typeface="Arial"/>
              <a:cs typeface="Arial"/>
              <a:sym typeface="Arial"/>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HANS ASTORGA</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1800"/>
              <a:buFont typeface="Arial"/>
              <a:buNone/>
            </a:pPr>
            <a:endParaRPr sz="1800" b="0" i="0" u="none" strike="noStrike" cap="none">
              <a:solidFill>
                <a:srgbClr val="FFFFFF"/>
              </a:solidFill>
              <a:latin typeface="Public Sans"/>
              <a:ea typeface="Public Sans"/>
              <a:cs typeface="Public Sans"/>
              <a:sym typeface="Public Sans"/>
            </a:endParaRPr>
          </a:p>
        </p:txBody>
      </p:sp>
      <p:sp>
        <p:nvSpPr>
          <p:cNvPr id="89" name="Google Shape;89;p1"/>
          <p:cNvSpPr txBox="1"/>
          <p:nvPr/>
        </p:nvSpPr>
        <p:spPr>
          <a:xfrm>
            <a:off x="1028700" y="4564913"/>
            <a:ext cx="10330349" cy="13858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940"/>
              <a:buFont typeface="Arial"/>
              <a:buNone/>
            </a:pPr>
            <a:r>
              <a:rPr lang="en-US" sz="3940" b="0" i="0" u="none" strike="noStrike" cap="none">
                <a:solidFill>
                  <a:srgbClr val="FFFFFF"/>
                </a:solidFill>
                <a:latin typeface="Public Sans Thin"/>
                <a:ea typeface="Public Sans Thin"/>
                <a:cs typeface="Public Sans Thin"/>
                <a:sym typeface="Public Sans Thin"/>
              </a:rPr>
              <a:t>Asistente Autónomo Virtual para Transmisiones Web</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130215" y="2606151"/>
            <a:ext cx="11228834" cy="1669451"/>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Clr>
                <a:srgbClr val="000000"/>
              </a:buClr>
              <a:buSzPts val="9648"/>
              <a:buFont typeface="Arial"/>
              <a:buNone/>
            </a:pPr>
            <a:r>
              <a:rPr lang="en-US" sz="9648" b="1" i="0" u="none" strike="noStrike" cap="none">
                <a:solidFill>
                  <a:srgbClr val="FFFFFF"/>
                </a:solidFill>
                <a:latin typeface="Public Sans"/>
                <a:ea typeface="Public Sans"/>
                <a:cs typeface="Public Sans"/>
                <a:sym typeface="Public Sans"/>
              </a:rPr>
              <a:t> Proyecto APT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7"/>
          <p:cNvGrpSpPr/>
          <p:nvPr/>
        </p:nvGrpSpPr>
        <p:grpSpPr>
          <a:xfrm>
            <a:off x="102" y="0"/>
            <a:ext cx="18394680" cy="5749840"/>
            <a:chOff x="0" y="0"/>
            <a:chExt cx="24526240" cy="7666453"/>
          </a:xfrm>
        </p:grpSpPr>
        <p:sp>
          <p:nvSpPr>
            <p:cNvPr id="224" name="Google Shape;224;p7"/>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225" name="Google Shape;225;p7"/>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cxnSp>
        <p:nvCxnSpPr>
          <p:cNvPr id="226" name="Google Shape;226;p7"/>
          <p:cNvCxnSpPr/>
          <p:nvPr/>
        </p:nvCxnSpPr>
        <p:spPr>
          <a:xfrm>
            <a:off x="1681168" y="5662796"/>
            <a:ext cx="14588133" cy="87044"/>
          </a:xfrm>
          <a:prstGeom prst="straightConnector1">
            <a:avLst/>
          </a:prstGeom>
          <a:noFill/>
          <a:ln w="38100" cap="flat" cmpd="sng">
            <a:solidFill>
              <a:srgbClr val="311581"/>
            </a:solidFill>
            <a:prstDash val="solid"/>
            <a:round/>
            <a:headEnd type="none" w="sm" len="sm"/>
            <a:tailEnd type="none" w="sm" len="sm"/>
          </a:ln>
        </p:spPr>
      </p:cxnSp>
      <p:grpSp>
        <p:nvGrpSpPr>
          <p:cNvPr id="227" name="Google Shape;227;p7"/>
          <p:cNvGrpSpPr/>
          <p:nvPr/>
        </p:nvGrpSpPr>
        <p:grpSpPr>
          <a:xfrm>
            <a:off x="1374256" y="5509340"/>
            <a:ext cx="306912" cy="306912"/>
            <a:chOff x="0" y="0"/>
            <a:chExt cx="812800" cy="812800"/>
          </a:xfrm>
        </p:grpSpPr>
        <p:sp>
          <p:nvSpPr>
            <p:cNvPr id="228" name="Google Shape;22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a:off x="6478041" y="5596384"/>
            <a:ext cx="306912" cy="306912"/>
            <a:chOff x="0" y="0"/>
            <a:chExt cx="812800" cy="812800"/>
          </a:xfrm>
        </p:grpSpPr>
        <p:sp>
          <p:nvSpPr>
            <p:cNvPr id="231" name="Google Shape;23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1581826" y="5596384"/>
            <a:ext cx="306912" cy="306912"/>
            <a:chOff x="0" y="0"/>
            <a:chExt cx="812800" cy="812800"/>
          </a:xfrm>
        </p:grpSpPr>
        <p:sp>
          <p:nvSpPr>
            <p:cNvPr id="234" name="Google Shape;234;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36" name="Google Shape;236;p7"/>
          <p:cNvGrpSpPr/>
          <p:nvPr/>
        </p:nvGrpSpPr>
        <p:grpSpPr>
          <a:xfrm>
            <a:off x="16269301" y="5596384"/>
            <a:ext cx="306912" cy="306912"/>
            <a:chOff x="0" y="0"/>
            <a:chExt cx="812800" cy="812800"/>
          </a:xfrm>
        </p:grpSpPr>
        <p:sp>
          <p:nvSpPr>
            <p:cNvPr id="237" name="Google Shape;23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9" name="Google Shape;239;p7"/>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40" name="Google Shape;240;p7"/>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41" name="Google Shape;241;p7"/>
          <p:cNvSpPr/>
          <p:nvPr/>
        </p:nvSpPr>
        <p:spPr>
          <a:xfrm>
            <a:off x="881184" y="8060720"/>
            <a:ext cx="986143" cy="986143"/>
          </a:xfrm>
          <a:custGeom>
            <a:avLst/>
            <a:gdLst/>
            <a:ahLst/>
            <a:cxnLst/>
            <a:rect l="l" t="t" r="r" b="b"/>
            <a:pathLst>
              <a:path w="986143" h="986143" extrusionOk="0">
                <a:moveTo>
                  <a:pt x="0" y="0"/>
                </a:moveTo>
                <a:lnTo>
                  <a:pt x="986144" y="0"/>
                </a:lnTo>
                <a:lnTo>
                  <a:pt x="986144" y="986143"/>
                </a:lnTo>
                <a:lnTo>
                  <a:pt x="0" y="986143"/>
                </a:lnTo>
                <a:lnTo>
                  <a:pt x="0" y="0"/>
                </a:lnTo>
                <a:close/>
              </a:path>
            </a:pathLst>
          </a:custGeom>
          <a:blipFill rotWithShape="1">
            <a:blip r:embed="rId7">
              <a:alphaModFix/>
            </a:blip>
            <a:stretch>
              <a:fillRect/>
            </a:stretch>
          </a:blipFill>
          <a:ln>
            <a:noFill/>
          </a:ln>
        </p:spPr>
      </p:sp>
      <p:sp>
        <p:nvSpPr>
          <p:cNvPr id="242" name="Google Shape;242;p7"/>
          <p:cNvSpPr/>
          <p:nvPr/>
        </p:nvSpPr>
        <p:spPr>
          <a:xfrm>
            <a:off x="6127008" y="8037885"/>
            <a:ext cx="1008978" cy="1008978"/>
          </a:xfrm>
          <a:custGeom>
            <a:avLst/>
            <a:gdLst/>
            <a:ahLst/>
            <a:cxnLst/>
            <a:rect l="l" t="t" r="r" b="b"/>
            <a:pathLst>
              <a:path w="1008978" h="1008978" extrusionOk="0">
                <a:moveTo>
                  <a:pt x="0" y="0"/>
                </a:moveTo>
                <a:lnTo>
                  <a:pt x="1008978" y="0"/>
                </a:lnTo>
                <a:lnTo>
                  <a:pt x="1008978" y="1008978"/>
                </a:lnTo>
                <a:lnTo>
                  <a:pt x="0" y="1008978"/>
                </a:lnTo>
                <a:lnTo>
                  <a:pt x="0" y="0"/>
                </a:lnTo>
                <a:close/>
              </a:path>
            </a:pathLst>
          </a:custGeom>
          <a:blipFill rotWithShape="1">
            <a:blip r:embed="rId8">
              <a:alphaModFix/>
            </a:blip>
            <a:stretch>
              <a:fillRect/>
            </a:stretch>
          </a:blipFill>
          <a:ln>
            <a:noFill/>
          </a:ln>
        </p:spPr>
      </p:sp>
      <p:sp>
        <p:nvSpPr>
          <p:cNvPr id="243" name="Google Shape;243;p7"/>
          <p:cNvSpPr/>
          <p:nvPr/>
        </p:nvSpPr>
        <p:spPr>
          <a:xfrm>
            <a:off x="11347806" y="8060720"/>
            <a:ext cx="1081864" cy="1081864"/>
          </a:xfrm>
          <a:custGeom>
            <a:avLst/>
            <a:gdLst/>
            <a:ahLst/>
            <a:cxnLst/>
            <a:rect l="l" t="t" r="r" b="b"/>
            <a:pathLst>
              <a:path w="1081864" h="1081864" extrusionOk="0">
                <a:moveTo>
                  <a:pt x="0" y="0"/>
                </a:moveTo>
                <a:lnTo>
                  <a:pt x="1081864" y="0"/>
                </a:lnTo>
                <a:lnTo>
                  <a:pt x="1081864" y="1081864"/>
                </a:lnTo>
                <a:lnTo>
                  <a:pt x="0" y="1081864"/>
                </a:lnTo>
                <a:lnTo>
                  <a:pt x="0" y="0"/>
                </a:lnTo>
                <a:close/>
              </a:path>
            </a:pathLst>
          </a:custGeom>
          <a:blipFill rotWithShape="1">
            <a:blip r:embed="rId9">
              <a:alphaModFix/>
            </a:blip>
            <a:stretch>
              <a:fillRect/>
            </a:stretch>
          </a:blipFill>
          <a:ln>
            <a:noFill/>
          </a:ln>
        </p:spPr>
      </p:sp>
      <p:sp>
        <p:nvSpPr>
          <p:cNvPr id="244" name="Google Shape;244;p7"/>
          <p:cNvSpPr/>
          <p:nvPr/>
        </p:nvSpPr>
        <p:spPr>
          <a:xfrm>
            <a:off x="15945932" y="8270270"/>
            <a:ext cx="953649" cy="953649"/>
          </a:xfrm>
          <a:custGeom>
            <a:avLst/>
            <a:gdLst/>
            <a:ahLst/>
            <a:cxnLst/>
            <a:rect l="l" t="t" r="r" b="b"/>
            <a:pathLst>
              <a:path w="953649" h="953649" extrusionOk="0">
                <a:moveTo>
                  <a:pt x="0" y="0"/>
                </a:moveTo>
                <a:lnTo>
                  <a:pt x="953649" y="0"/>
                </a:lnTo>
                <a:lnTo>
                  <a:pt x="953649" y="953649"/>
                </a:lnTo>
                <a:lnTo>
                  <a:pt x="0" y="953649"/>
                </a:lnTo>
                <a:lnTo>
                  <a:pt x="0" y="0"/>
                </a:lnTo>
                <a:close/>
              </a:path>
            </a:pathLst>
          </a:custGeom>
          <a:blipFill rotWithShape="1">
            <a:blip r:embed="rId10">
              <a:alphaModFix/>
            </a:blip>
            <a:stretch>
              <a:fillRect/>
            </a:stretch>
          </a:blipFill>
          <a:ln>
            <a:noFill/>
          </a:ln>
        </p:spPr>
      </p:sp>
      <p:sp>
        <p:nvSpPr>
          <p:cNvPr id="245" name="Google Shape;245;p7"/>
          <p:cNvSpPr txBox="1"/>
          <p:nvPr/>
        </p:nvSpPr>
        <p:spPr>
          <a:xfrm>
            <a:off x="15056337" y="6109556"/>
            <a:ext cx="2732839" cy="1951164"/>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Creación de una aplicación de escritorio para configurar parámetros.</a:t>
            </a:r>
            <a:endParaRPr sz="1400" b="0" i="0" u="none" strike="noStrike" cap="none">
              <a:solidFill>
                <a:srgbClr val="000000"/>
              </a:solidFill>
              <a:latin typeface="Arial"/>
              <a:ea typeface="Arial"/>
              <a:cs typeface="Arial"/>
              <a:sym typeface="Arial"/>
            </a:endParaRPr>
          </a:p>
          <a:p>
            <a:pPr marL="0" marR="0" lvl="0" indent="0" algn="ctr" rtl="0">
              <a:lnSpc>
                <a:spcPct val="117027"/>
              </a:lnSpc>
              <a:spcBef>
                <a:spcPts val="0"/>
              </a:spcBef>
              <a:spcAft>
                <a:spcPts val="0"/>
              </a:spcAft>
              <a:buClr>
                <a:srgbClr val="000000"/>
              </a:buClr>
              <a:buSzPts val="2220"/>
              <a:buFont typeface="Arial"/>
              <a:buNone/>
            </a:pPr>
            <a:endParaRPr sz="2220" b="1" i="0" u="none" strike="noStrike" cap="none">
              <a:solidFill>
                <a:srgbClr val="311581"/>
              </a:solidFill>
              <a:latin typeface="Public Sans"/>
              <a:ea typeface="Public Sans"/>
              <a:cs typeface="Public Sans"/>
              <a:sym typeface="Public Sans"/>
            </a:endParaRPr>
          </a:p>
        </p:txBody>
      </p:sp>
      <p:sp>
        <p:nvSpPr>
          <p:cNvPr id="246" name="Google Shape;246;p7"/>
          <p:cNvSpPr txBox="1"/>
          <p:nvPr/>
        </p:nvSpPr>
        <p:spPr>
          <a:xfrm>
            <a:off x="10172890" y="6213729"/>
            <a:ext cx="3124785"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Uso de esa información en interacciones futuras con el espectador.</a:t>
            </a:r>
            <a:endParaRPr sz="1400" b="0" i="0" u="none" strike="noStrike" cap="none">
              <a:solidFill>
                <a:srgbClr val="000000"/>
              </a:solidFill>
              <a:latin typeface="Arial"/>
              <a:ea typeface="Arial"/>
              <a:cs typeface="Arial"/>
              <a:sym typeface="Arial"/>
            </a:endParaRPr>
          </a:p>
        </p:txBody>
      </p:sp>
      <p:sp>
        <p:nvSpPr>
          <p:cNvPr id="247" name="Google Shape;247;p7"/>
          <p:cNvSpPr txBox="1"/>
          <p:nvPr/>
        </p:nvSpPr>
        <p:spPr>
          <a:xfrm>
            <a:off x="5296981" y="6213729"/>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Consultas para simular “memoria” en el asistente.</a:t>
            </a:r>
            <a:endParaRPr sz="1400" b="0" i="0" u="none" strike="noStrike" cap="none">
              <a:solidFill>
                <a:srgbClr val="000000"/>
              </a:solidFill>
              <a:latin typeface="Arial"/>
              <a:ea typeface="Arial"/>
              <a:cs typeface="Arial"/>
              <a:sym typeface="Arial"/>
            </a:endParaRPr>
          </a:p>
        </p:txBody>
      </p:sp>
      <p:sp>
        <p:nvSpPr>
          <p:cNvPr id="248" name="Google Shape;248;p7"/>
          <p:cNvSpPr txBox="1"/>
          <p:nvPr/>
        </p:nvSpPr>
        <p:spPr>
          <a:xfrm>
            <a:off x="193196" y="6109556"/>
            <a:ext cx="2669032"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Almacenamiento de mensajes y respuestas en base de datos.</a:t>
            </a:r>
            <a:endParaRPr sz="1400" b="0" i="0" u="none" strike="noStrike" cap="none">
              <a:solidFill>
                <a:srgbClr val="000000"/>
              </a:solidFill>
              <a:latin typeface="Arial"/>
              <a:ea typeface="Arial"/>
              <a:cs typeface="Arial"/>
              <a:sym typeface="Arial"/>
            </a:endParaRPr>
          </a:p>
        </p:txBody>
      </p:sp>
      <p:sp>
        <p:nvSpPr>
          <p:cNvPr id="249" name="Google Shape;249;p7"/>
          <p:cNvSpPr txBox="1"/>
          <p:nvPr/>
        </p:nvSpPr>
        <p:spPr>
          <a:xfrm>
            <a:off x="1069232" y="1119258"/>
            <a:ext cx="12948749"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Plan de Trabajo – Etapa 2 (Mejoras y Funcionalidades)</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8"/>
          <p:cNvGrpSpPr/>
          <p:nvPr/>
        </p:nvGrpSpPr>
        <p:grpSpPr>
          <a:xfrm>
            <a:off x="102" y="0"/>
            <a:ext cx="18394680" cy="5749840"/>
            <a:chOff x="0" y="0"/>
            <a:chExt cx="24526240" cy="7666453"/>
          </a:xfrm>
        </p:grpSpPr>
        <p:sp>
          <p:nvSpPr>
            <p:cNvPr id="255" name="Google Shape;255;p8"/>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256" name="Google Shape;256;p8"/>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sp>
        <p:nvSpPr>
          <p:cNvPr id="257" name="Google Shape;257;p8"/>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58" name="Google Shape;258;p8"/>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59" name="Google Shape;259;p8"/>
          <p:cNvSpPr/>
          <p:nvPr/>
        </p:nvSpPr>
        <p:spPr>
          <a:xfrm>
            <a:off x="1381794" y="5347675"/>
            <a:ext cx="15524411" cy="4402210"/>
          </a:xfrm>
          <a:custGeom>
            <a:avLst/>
            <a:gdLst/>
            <a:ahLst/>
            <a:cxnLst/>
            <a:rect l="l" t="t" r="r" b="b"/>
            <a:pathLst>
              <a:path w="15524411" h="4402210" extrusionOk="0">
                <a:moveTo>
                  <a:pt x="0" y="0"/>
                </a:moveTo>
                <a:lnTo>
                  <a:pt x="15524412" y="0"/>
                </a:lnTo>
                <a:lnTo>
                  <a:pt x="15524412" y="4402210"/>
                </a:lnTo>
                <a:lnTo>
                  <a:pt x="0" y="4402210"/>
                </a:lnTo>
                <a:lnTo>
                  <a:pt x="0" y="0"/>
                </a:lnTo>
                <a:close/>
              </a:path>
            </a:pathLst>
          </a:custGeom>
          <a:blipFill rotWithShape="1">
            <a:blip r:embed="rId7">
              <a:alphaModFix/>
            </a:blip>
            <a:stretch>
              <a:fillRect t="-10948" b="-569"/>
            </a:stretch>
          </a:blipFill>
          <a:ln>
            <a:noFill/>
          </a:ln>
        </p:spPr>
      </p:sp>
      <p:sp>
        <p:nvSpPr>
          <p:cNvPr id="260" name="Google Shape;260;p8"/>
          <p:cNvSpPr txBox="1"/>
          <p:nvPr/>
        </p:nvSpPr>
        <p:spPr>
          <a:xfrm>
            <a:off x="1069232" y="1119258"/>
            <a:ext cx="12948749" cy="1075116"/>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Resumen Plan de Trabajo</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9"/>
          <p:cNvGrpSpPr/>
          <p:nvPr/>
        </p:nvGrpSpPr>
        <p:grpSpPr>
          <a:xfrm>
            <a:off x="102" y="-396240"/>
            <a:ext cx="18394680" cy="4434840"/>
            <a:chOff x="0" y="0"/>
            <a:chExt cx="24526240" cy="7666453"/>
          </a:xfrm>
        </p:grpSpPr>
        <p:sp>
          <p:nvSpPr>
            <p:cNvPr id="266" name="Google Shape;266;p9"/>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267" name="Google Shape;267;p9"/>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sp>
        <p:nvSpPr>
          <p:cNvPr id="268" name="Google Shape;268;p9"/>
          <p:cNvSpPr/>
          <p:nvPr/>
        </p:nvSpPr>
        <p:spPr>
          <a:xfrm>
            <a:off x="13252390" y="1719850"/>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69" name="Google Shape;269;p9"/>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70" name="Google Shape;270;p9"/>
          <p:cNvSpPr txBox="1"/>
          <p:nvPr/>
        </p:nvSpPr>
        <p:spPr>
          <a:xfrm>
            <a:off x="1069232" y="1119258"/>
            <a:ext cx="12948749" cy="1075116"/>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Carta Grantt</a:t>
            </a:r>
            <a:endParaRPr sz="1400" b="0" i="0" u="none" strike="noStrike" cap="none">
              <a:solidFill>
                <a:srgbClr val="000000"/>
              </a:solidFill>
              <a:latin typeface="Arial"/>
              <a:ea typeface="Arial"/>
              <a:cs typeface="Arial"/>
              <a:sym typeface="Arial"/>
            </a:endParaRPr>
          </a:p>
        </p:txBody>
      </p:sp>
      <p:pic>
        <p:nvPicPr>
          <p:cNvPr id="271" name="Google Shape;271;p9"/>
          <p:cNvPicPr preferRelativeResize="0"/>
          <p:nvPr/>
        </p:nvPicPr>
        <p:blipFill rotWithShape="1">
          <a:blip r:embed="rId7">
            <a:alphaModFix/>
          </a:blip>
          <a:srcRect/>
          <a:stretch/>
        </p:blipFill>
        <p:spPr>
          <a:xfrm>
            <a:off x="2703591" y="4028146"/>
            <a:ext cx="13297728" cy="5604938"/>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10"/>
          <p:cNvGrpSpPr/>
          <p:nvPr/>
        </p:nvGrpSpPr>
        <p:grpSpPr>
          <a:xfrm>
            <a:off x="0" y="0"/>
            <a:ext cx="10103789" cy="10308299"/>
            <a:chOff x="0" y="0"/>
            <a:chExt cx="13471719" cy="13744399"/>
          </a:xfrm>
        </p:grpSpPr>
        <p:sp>
          <p:nvSpPr>
            <p:cNvPr id="277" name="Google Shape;277;p10"/>
            <p:cNvSpPr/>
            <p:nvPr/>
          </p:nvSpPr>
          <p:spPr>
            <a:xfrm rot="-5400000">
              <a:off x="6161417" y="6434097"/>
              <a:ext cx="13744399" cy="876205"/>
            </a:xfrm>
            <a:custGeom>
              <a:avLst/>
              <a:gdLst/>
              <a:ahLst/>
              <a:cxnLst/>
              <a:rect l="l" t="t" r="r" b="b"/>
              <a:pathLst>
                <a:path w="13744399" h="876205" extrusionOk="0">
                  <a:moveTo>
                    <a:pt x="0" y="0"/>
                  </a:moveTo>
                  <a:lnTo>
                    <a:pt x="13744399" y="0"/>
                  </a:lnTo>
                  <a:lnTo>
                    <a:pt x="13744399" y="876205"/>
                  </a:lnTo>
                  <a:lnTo>
                    <a:pt x="0" y="876205"/>
                  </a:lnTo>
                  <a:lnTo>
                    <a:pt x="0" y="0"/>
                  </a:lnTo>
                  <a:close/>
                </a:path>
              </a:pathLst>
            </a:custGeom>
            <a:blipFill rotWithShape="1">
              <a:blip r:embed="rId3">
                <a:alphaModFix/>
              </a:blip>
              <a:stretch>
                <a:fillRect/>
              </a:stretch>
            </a:blipFill>
            <a:ln>
              <a:noFill/>
            </a:ln>
          </p:spPr>
        </p:sp>
        <p:sp>
          <p:nvSpPr>
            <p:cNvPr id="278" name="Google Shape;278;p10"/>
            <p:cNvSpPr/>
            <p:nvPr/>
          </p:nvSpPr>
          <p:spPr>
            <a:xfrm>
              <a:off x="0" y="0"/>
              <a:ext cx="12633429" cy="13716000"/>
            </a:xfrm>
            <a:custGeom>
              <a:avLst/>
              <a:gdLst/>
              <a:ahLst/>
              <a:cxnLst/>
              <a:rect l="l" t="t" r="r" b="b"/>
              <a:pathLst>
                <a:path w="12633429" h="13716000" extrusionOk="0">
                  <a:moveTo>
                    <a:pt x="0" y="0"/>
                  </a:moveTo>
                  <a:lnTo>
                    <a:pt x="12633429" y="0"/>
                  </a:lnTo>
                  <a:lnTo>
                    <a:pt x="12633429" y="13716000"/>
                  </a:lnTo>
                  <a:lnTo>
                    <a:pt x="0" y="13716000"/>
                  </a:lnTo>
                  <a:lnTo>
                    <a:pt x="0" y="0"/>
                  </a:lnTo>
                  <a:close/>
                </a:path>
              </a:pathLst>
            </a:custGeom>
            <a:blipFill rotWithShape="1">
              <a:blip r:embed="rId4">
                <a:alphaModFix/>
              </a:blip>
              <a:stretch>
                <a:fillRect l="-13999" r="-48940"/>
              </a:stretch>
            </a:blipFill>
            <a:ln>
              <a:noFill/>
            </a:ln>
          </p:spPr>
        </p:sp>
      </p:grpSp>
      <p:sp>
        <p:nvSpPr>
          <p:cNvPr id="279" name="Google Shape;279;p10"/>
          <p:cNvSpPr/>
          <p:nvPr/>
        </p:nvSpPr>
        <p:spPr>
          <a:xfrm>
            <a:off x="13366105" y="2746115"/>
            <a:ext cx="1614717" cy="1804555"/>
          </a:xfrm>
          <a:custGeom>
            <a:avLst/>
            <a:gdLst/>
            <a:ahLst/>
            <a:cxnLst/>
            <a:rect l="l" t="t" r="r" b="b"/>
            <a:pathLst>
              <a:path w="1614717" h="1804555" extrusionOk="0">
                <a:moveTo>
                  <a:pt x="0" y="0"/>
                </a:moveTo>
                <a:lnTo>
                  <a:pt x="1614717" y="0"/>
                </a:lnTo>
                <a:lnTo>
                  <a:pt x="1614717" y="1804555"/>
                </a:lnTo>
                <a:lnTo>
                  <a:pt x="0" y="1804555"/>
                </a:lnTo>
                <a:lnTo>
                  <a:pt x="0" y="0"/>
                </a:lnTo>
                <a:close/>
              </a:path>
            </a:pathLst>
          </a:custGeom>
          <a:blipFill rotWithShape="1">
            <a:blip r:embed="rId5">
              <a:alphaModFix/>
            </a:blip>
            <a:stretch>
              <a:fillRect l="-35476" r="-32252"/>
            </a:stretch>
          </a:blipFill>
          <a:ln>
            <a:noFill/>
          </a:ln>
        </p:spPr>
      </p:sp>
      <p:sp>
        <p:nvSpPr>
          <p:cNvPr id="280" name="Google Shape;280;p10"/>
          <p:cNvSpPr/>
          <p:nvPr/>
        </p:nvSpPr>
        <p:spPr>
          <a:xfrm>
            <a:off x="12320022" y="1175000"/>
            <a:ext cx="1565039" cy="1565039"/>
          </a:xfrm>
          <a:custGeom>
            <a:avLst/>
            <a:gdLst/>
            <a:ahLst/>
            <a:cxnLst/>
            <a:rect l="l" t="t" r="r" b="b"/>
            <a:pathLst>
              <a:path w="1565039" h="1565039" extrusionOk="0">
                <a:moveTo>
                  <a:pt x="0" y="0"/>
                </a:moveTo>
                <a:lnTo>
                  <a:pt x="1565039" y="0"/>
                </a:lnTo>
                <a:lnTo>
                  <a:pt x="1565039" y="1565040"/>
                </a:lnTo>
                <a:lnTo>
                  <a:pt x="0" y="1565040"/>
                </a:lnTo>
                <a:lnTo>
                  <a:pt x="0" y="0"/>
                </a:lnTo>
                <a:close/>
              </a:path>
            </a:pathLst>
          </a:custGeom>
          <a:blipFill rotWithShape="1">
            <a:blip r:embed="rId6">
              <a:alphaModFix/>
            </a:blip>
            <a:stretch>
              <a:fillRect/>
            </a:stretch>
          </a:blipFill>
          <a:ln>
            <a:noFill/>
          </a:ln>
        </p:spPr>
      </p:sp>
      <p:sp>
        <p:nvSpPr>
          <p:cNvPr id="281" name="Google Shape;281;p10"/>
          <p:cNvSpPr/>
          <p:nvPr/>
        </p:nvSpPr>
        <p:spPr>
          <a:xfrm>
            <a:off x="14246075" y="1175000"/>
            <a:ext cx="1469495" cy="1469495"/>
          </a:xfrm>
          <a:custGeom>
            <a:avLst/>
            <a:gdLst/>
            <a:ahLst/>
            <a:cxnLst/>
            <a:rect l="l" t="t" r="r" b="b"/>
            <a:pathLst>
              <a:path w="1469495" h="1469495" extrusionOk="0">
                <a:moveTo>
                  <a:pt x="0" y="0"/>
                </a:moveTo>
                <a:lnTo>
                  <a:pt x="1469495" y="0"/>
                </a:lnTo>
                <a:lnTo>
                  <a:pt x="1469495" y="1469495"/>
                </a:lnTo>
                <a:lnTo>
                  <a:pt x="0" y="1469495"/>
                </a:lnTo>
                <a:lnTo>
                  <a:pt x="0" y="0"/>
                </a:lnTo>
                <a:close/>
              </a:path>
            </a:pathLst>
          </a:custGeom>
          <a:blipFill rotWithShape="1">
            <a:blip r:embed="rId7">
              <a:alphaModFix/>
            </a:blip>
            <a:stretch>
              <a:fillRect/>
            </a:stretch>
          </a:blipFill>
          <a:ln>
            <a:noFill/>
          </a:ln>
        </p:spPr>
      </p:sp>
      <p:sp>
        <p:nvSpPr>
          <p:cNvPr id="282" name="Google Shape;282;p10"/>
          <p:cNvSpPr/>
          <p:nvPr/>
        </p:nvSpPr>
        <p:spPr>
          <a:xfrm>
            <a:off x="16076583" y="1337142"/>
            <a:ext cx="1182717" cy="1240756"/>
          </a:xfrm>
          <a:custGeom>
            <a:avLst/>
            <a:gdLst/>
            <a:ahLst/>
            <a:cxnLst/>
            <a:rect l="l" t="t" r="r" b="b"/>
            <a:pathLst>
              <a:path w="1182717" h="1240756" extrusionOk="0">
                <a:moveTo>
                  <a:pt x="0" y="0"/>
                </a:moveTo>
                <a:lnTo>
                  <a:pt x="1182717" y="0"/>
                </a:lnTo>
                <a:lnTo>
                  <a:pt x="1182717" y="1240756"/>
                </a:lnTo>
                <a:lnTo>
                  <a:pt x="0" y="1240756"/>
                </a:lnTo>
                <a:lnTo>
                  <a:pt x="0" y="0"/>
                </a:lnTo>
                <a:close/>
              </a:path>
            </a:pathLst>
          </a:custGeom>
          <a:blipFill rotWithShape="1">
            <a:blip r:embed="rId8">
              <a:alphaModFix/>
            </a:blip>
            <a:stretch>
              <a:fillRect l="-63849" t="-19937" r="-58343"/>
            </a:stretch>
          </a:blipFill>
          <a:ln>
            <a:noFill/>
          </a:ln>
        </p:spPr>
      </p:sp>
      <p:sp>
        <p:nvSpPr>
          <p:cNvPr id="283" name="Google Shape;283;p10"/>
          <p:cNvSpPr/>
          <p:nvPr/>
        </p:nvSpPr>
        <p:spPr>
          <a:xfrm>
            <a:off x="10424924" y="1298884"/>
            <a:ext cx="1533148" cy="1221727"/>
          </a:xfrm>
          <a:custGeom>
            <a:avLst/>
            <a:gdLst/>
            <a:ahLst/>
            <a:cxnLst/>
            <a:rect l="l" t="t" r="r" b="b"/>
            <a:pathLst>
              <a:path w="1533148" h="1221727" extrusionOk="0">
                <a:moveTo>
                  <a:pt x="0" y="0"/>
                </a:moveTo>
                <a:lnTo>
                  <a:pt x="1533148" y="0"/>
                </a:lnTo>
                <a:lnTo>
                  <a:pt x="1533148" y="1221727"/>
                </a:lnTo>
                <a:lnTo>
                  <a:pt x="0" y="1221727"/>
                </a:lnTo>
                <a:lnTo>
                  <a:pt x="0" y="0"/>
                </a:lnTo>
                <a:close/>
              </a:path>
            </a:pathLst>
          </a:custGeom>
          <a:blipFill rotWithShape="1">
            <a:blip r:embed="rId9">
              <a:alphaModFix/>
            </a:blip>
            <a:stretch>
              <a:fillRect/>
            </a:stretch>
          </a:blipFill>
          <a:ln>
            <a:noFill/>
          </a:ln>
        </p:spPr>
      </p:sp>
      <p:sp>
        <p:nvSpPr>
          <p:cNvPr id="284" name="Google Shape;284;p10"/>
          <p:cNvSpPr/>
          <p:nvPr/>
        </p:nvSpPr>
        <p:spPr>
          <a:xfrm>
            <a:off x="11764817" y="6293655"/>
            <a:ext cx="1264042" cy="1264042"/>
          </a:xfrm>
          <a:custGeom>
            <a:avLst/>
            <a:gdLst/>
            <a:ahLst/>
            <a:cxnLst/>
            <a:rect l="l" t="t" r="r" b="b"/>
            <a:pathLst>
              <a:path w="1264042" h="1264042" extrusionOk="0">
                <a:moveTo>
                  <a:pt x="0" y="0"/>
                </a:moveTo>
                <a:lnTo>
                  <a:pt x="1264042" y="0"/>
                </a:lnTo>
                <a:lnTo>
                  <a:pt x="1264042" y="1264041"/>
                </a:lnTo>
                <a:lnTo>
                  <a:pt x="0" y="1264041"/>
                </a:lnTo>
                <a:lnTo>
                  <a:pt x="0" y="0"/>
                </a:lnTo>
                <a:close/>
              </a:path>
            </a:pathLst>
          </a:custGeom>
          <a:blipFill rotWithShape="1">
            <a:blip r:embed="rId10">
              <a:alphaModFix/>
            </a:blip>
            <a:stretch>
              <a:fillRect/>
            </a:stretch>
          </a:blipFill>
          <a:ln>
            <a:noFill/>
          </a:ln>
        </p:spPr>
      </p:sp>
      <p:sp>
        <p:nvSpPr>
          <p:cNvPr id="285" name="Google Shape;285;p10"/>
          <p:cNvSpPr/>
          <p:nvPr/>
        </p:nvSpPr>
        <p:spPr>
          <a:xfrm>
            <a:off x="14604194" y="6149811"/>
            <a:ext cx="1523911" cy="1407885"/>
          </a:xfrm>
          <a:custGeom>
            <a:avLst/>
            <a:gdLst/>
            <a:ahLst/>
            <a:cxnLst/>
            <a:rect l="l" t="t" r="r" b="b"/>
            <a:pathLst>
              <a:path w="1523911" h="1407885" extrusionOk="0">
                <a:moveTo>
                  <a:pt x="0" y="0"/>
                </a:moveTo>
                <a:lnTo>
                  <a:pt x="1523911" y="0"/>
                </a:lnTo>
                <a:lnTo>
                  <a:pt x="1523911" y="1407885"/>
                </a:lnTo>
                <a:lnTo>
                  <a:pt x="0" y="1407885"/>
                </a:lnTo>
                <a:lnTo>
                  <a:pt x="0" y="0"/>
                </a:lnTo>
                <a:close/>
              </a:path>
            </a:pathLst>
          </a:custGeom>
          <a:blipFill rotWithShape="1">
            <a:blip r:embed="rId11">
              <a:alphaModFix/>
            </a:blip>
            <a:stretch>
              <a:fillRect t="-8237"/>
            </a:stretch>
          </a:blipFill>
          <a:ln>
            <a:noFill/>
          </a:ln>
        </p:spPr>
      </p:sp>
      <p:sp>
        <p:nvSpPr>
          <p:cNvPr id="286" name="Google Shape;286;p10"/>
          <p:cNvSpPr/>
          <p:nvPr/>
        </p:nvSpPr>
        <p:spPr>
          <a:xfrm>
            <a:off x="10103789" y="7946250"/>
            <a:ext cx="1520026" cy="1520026"/>
          </a:xfrm>
          <a:custGeom>
            <a:avLst/>
            <a:gdLst/>
            <a:ahLst/>
            <a:cxnLst/>
            <a:rect l="l" t="t" r="r" b="b"/>
            <a:pathLst>
              <a:path w="1520026" h="1520026" extrusionOk="0">
                <a:moveTo>
                  <a:pt x="0" y="0"/>
                </a:moveTo>
                <a:lnTo>
                  <a:pt x="1520026" y="0"/>
                </a:lnTo>
                <a:lnTo>
                  <a:pt x="1520026" y="1520026"/>
                </a:lnTo>
                <a:lnTo>
                  <a:pt x="0" y="1520026"/>
                </a:lnTo>
                <a:lnTo>
                  <a:pt x="0" y="0"/>
                </a:lnTo>
                <a:close/>
              </a:path>
            </a:pathLst>
          </a:custGeom>
          <a:blipFill rotWithShape="1">
            <a:blip r:embed="rId12">
              <a:alphaModFix/>
            </a:blip>
            <a:stretch>
              <a:fillRect/>
            </a:stretch>
          </a:blipFill>
          <a:ln>
            <a:noFill/>
          </a:ln>
        </p:spPr>
      </p:sp>
      <p:sp>
        <p:nvSpPr>
          <p:cNvPr id="287" name="Google Shape;287;p10"/>
          <p:cNvSpPr/>
          <p:nvPr/>
        </p:nvSpPr>
        <p:spPr>
          <a:xfrm>
            <a:off x="11824860" y="8447789"/>
            <a:ext cx="3230925" cy="516948"/>
          </a:xfrm>
          <a:custGeom>
            <a:avLst/>
            <a:gdLst/>
            <a:ahLst/>
            <a:cxnLst/>
            <a:rect l="l" t="t" r="r" b="b"/>
            <a:pathLst>
              <a:path w="3230925" h="516948" extrusionOk="0">
                <a:moveTo>
                  <a:pt x="0" y="0"/>
                </a:moveTo>
                <a:lnTo>
                  <a:pt x="3230925" y="0"/>
                </a:lnTo>
                <a:lnTo>
                  <a:pt x="3230925" y="516948"/>
                </a:lnTo>
                <a:lnTo>
                  <a:pt x="0" y="516948"/>
                </a:lnTo>
                <a:lnTo>
                  <a:pt x="0" y="0"/>
                </a:lnTo>
                <a:close/>
              </a:path>
            </a:pathLst>
          </a:custGeom>
          <a:blipFill rotWithShape="1">
            <a:blip r:embed="rId13">
              <a:alphaModFix/>
            </a:blip>
            <a:stretch>
              <a:fillRect/>
            </a:stretch>
          </a:blipFill>
          <a:ln>
            <a:noFill/>
          </a:ln>
        </p:spPr>
      </p:sp>
      <p:sp>
        <p:nvSpPr>
          <p:cNvPr id="288" name="Google Shape;288;p10"/>
          <p:cNvSpPr txBox="1"/>
          <p:nvPr/>
        </p:nvSpPr>
        <p:spPr>
          <a:xfrm>
            <a:off x="1213588" y="4104966"/>
            <a:ext cx="6932644" cy="834257"/>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Frontend / App de escritorio: Electron, HTML, CSS, JavaScript, Bootstrap.</a:t>
            </a:r>
            <a:endParaRPr sz="1400" b="0" i="0" u="none" strike="noStrike" cap="none">
              <a:solidFill>
                <a:srgbClr val="000000"/>
              </a:solidFill>
              <a:latin typeface="Arial"/>
              <a:ea typeface="Arial"/>
              <a:cs typeface="Arial"/>
              <a:sym typeface="Arial"/>
            </a:endParaRPr>
          </a:p>
        </p:txBody>
      </p:sp>
      <p:sp>
        <p:nvSpPr>
          <p:cNvPr id="289" name="Google Shape;289;p10"/>
          <p:cNvSpPr txBox="1"/>
          <p:nvPr/>
        </p:nvSpPr>
        <p:spPr>
          <a:xfrm>
            <a:off x="1213588" y="5386196"/>
            <a:ext cx="6932644" cy="415223"/>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Backend / Lógica: Python, MySql.</a:t>
            </a:r>
            <a:endParaRPr sz="1400" b="0" i="0" u="none" strike="noStrike" cap="none">
              <a:solidFill>
                <a:srgbClr val="000000"/>
              </a:solidFill>
              <a:latin typeface="Arial"/>
              <a:ea typeface="Arial"/>
              <a:cs typeface="Arial"/>
              <a:sym typeface="Arial"/>
            </a:endParaRPr>
          </a:p>
        </p:txBody>
      </p:sp>
      <p:sp>
        <p:nvSpPr>
          <p:cNvPr id="290" name="Google Shape;290;p10"/>
          <p:cNvSpPr txBox="1"/>
          <p:nvPr/>
        </p:nvSpPr>
        <p:spPr>
          <a:xfrm>
            <a:off x="1213588" y="6249094"/>
            <a:ext cx="6932644" cy="415223"/>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APIs: OpenAI, ElevenLabs.</a:t>
            </a:r>
            <a:endParaRPr sz="1400" b="0" i="0" u="none" strike="noStrike" cap="none">
              <a:solidFill>
                <a:srgbClr val="000000"/>
              </a:solidFill>
              <a:latin typeface="Arial"/>
              <a:ea typeface="Arial"/>
              <a:cs typeface="Arial"/>
              <a:sym typeface="Arial"/>
            </a:endParaRPr>
          </a:p>
        </p:txBody>
      </p:sp>
      <p:sp>
        <p:nvSpPr>
          <p:cNvPr id="291" name="Google Shape;291;p10"/>
          <p:cNvSpPr txBox="1"/>
          <p:nvPr/>
        </p:nvSpPr>
        <p:spPr>
          <a:xfrm>
            <a:off x="1213588" y="7111993"/>
            <a:ext cx="8443140" cy="834257"/>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Otros recursos: StreamBot, Vtuber Studio, salida de audio virtual.</a:t>
            </a:r>
            <a:endParaRPr sz="1400" b="0" i="0" u="none" strike="noStrike" cap="none">
              <a:solidFill>
                <a:srgbClr val="000000"/>
              </a:solidFill>
              <a:latin typeface="Arial"/>
              <a:ea typeface="Arial"/>
              <a:cs typeface="Arial"/>
              <a:sym typeface="Arial"/>
            </a:endParaRPr>
          </a:p>
        </p:txBody>
      </p:sp>
      <p:sp>
        <p:nvSpPr>
          <p:cNvPr id="292" name="Google Shape;292;p10"/>
          <p:cNvSpPr txBox="1"/>
          <p:nvPr/>
        </p:nvSpPr>
        <p:spPr>
          <a:xfrm>
            <a:off x="1213588" y="983110"/>
            <a:ext cx="8115300" cy="2109429"/>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Herramientas y Tecnologías</a:t>
            </a:r>
            <a:endParaRPr sz="1400" b="0" i="0" u="none" strike="noStrike" cap="none">
              <a:solidFill>
                <a:srgbClr val="000000"/>
              </a:solidFill>
              <a:latin typeface="Arial"/>
              <a:ea typeface="Arial"/>
              <a:cs typeface="Arial"/>
              <a:sym typeface="Arial"/>
            </a:endParaRPr>
          </a:p>
        </p:txBody>
      </p:sp>
      <p:pic>
        <p:nvPicPr>
          <p:cNvPr id="293" name="Google Shape;293;p10" descr="Google Gemini"/>
          <p:cNvPicPr preferRelativeResize="0"/>
          <p:nvPr/>
        </p:nvPicPr>
        <p:blipFill rotWithShape="1">
          <a:blip r:embed="rId14">
            <a:alphaModFix/>
          </a:blip>
          <a:srcRect l="14616" t="24471" r="7499" b="14275"/>
          <a:stretch/>
        </p:blipFill>
        <p:spPr>
          <a:xfrm>
            <a:off x="15055785" y="7946250"/>
            <a:ext cx="3137177" cy="1727803"/>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19" b="-9217"/>
            </a:stretch>
          </a:blipFill>
          <a:ln>
            <a:noFill/>
          </a:ln>
        </p:spPr>
      </p:sp>
      <p:sp>
        <p:nvSpPr>
          <p:cNvPr id="299" name="Google Shape;299;p11"/>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4">
              <a:alphaModFix/>
            </a:blip>
            <a:stretch>
              <a:fillRect/>
            </a:stretch>
          </a:blipFill>
          <a:ln>
            <a:noFill/>
          </a:ln>
        </p:spPr>
      </p:sp>
      <p:sp>
        <p:nvSpPr>
          <p:cNvPr id="300" name="Google Shape;300;p11"/>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5">
              <a:alphaModFix amt="70000"/>
            </a:blip>
            <a:stretch>
              <a:fillRect/>
            </a:stretch>
          </a:blipFill>
          <a:ln>
            <a:noFill/>
          </a:ln>
        </p:spPr>
      </p:sp>
      <p:sp>
        <p:nvSpPr>
          <p:cNvPr id="301" name="Google Shape;301;p11"/>
          <p:cNvSpPr txBox="1"/>
          <p:nvPr/>
        </p:nvSpPr>
        <p:spPr>
          <a:xfrm>
            <a:off x="9144000" y="3253952"/>
            <a:ext cx="7754698" cy="1146842"/>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Incrementa la interacción en tiempo real con los espectadores.</a:t>
            </a:r>
            <a:endParaRPr sz="1400" b="0" i="0" u="none" strike="noStrike" cap="none">
              <a:solidFill>
                <a:srgbClr val="000000"/>
              </a:solidFill>
              <a:latin typeface="Arial"/>
              <a:ea typeface="Arial"/>
              <a:cs typeface="Arial"/>
              <a:sym typeface="Arial"/>
            </a:endParaRPr>
          </a:p>
        </p:txBody>
      </p:sp>
      <p:sp>
        <p:nvSpPr>
          <p:cNvPr id="302" name="Google Shape;302;p11"/>
          <p:cNvSpPr txBox="1"/>
          <p:nvPr/>
        </p:nvSpPr>
        <p:spPr>
          <a:xfrm>
            <a:off x="9144000" y="4838943"/>
            <a:ext cx="8913613" cy="1146842"/>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Facilita la accesibilidad a streamers que no pueden leer constantemente el chat.</a:t>
            </a:r>
            <a:endParaRPr sz="1400" b="0" i="0" u="none" strike="noStrike" cap="none">
              <a:solidFill>
                <a:srgbClr val="000000"/>
              </a:solidFill>
              <a:latin typeface="Arial"/>
              <a:ea typeface="Arial"/>
              <a:cs typeface="Arial"/>
              <a:sym typeface="Arial"/>
            </a:endParaRPr>
          </a:p>
        </p:txBody>
      </p:sp>
      <p:sp>
        <p:nvSpPr>
          <p:cNvPr id="303" name="Google Shape;303;p11"/>
          <p:cNvSpPr txBox="1"/>
          <p:nvPr/>
        </p:nvSpPr>
        <p:spPr>
          <a:xfrm>
            <a:off x="9144000" y="6423935"/>
            <a:ext cx="6895278" cy="1146842"/>
          </a:xfrm>
          <a:prstGeom prst="rect">
            <a:avLst/>
          </a:prstGeom>
          <a:noFill/>
          <a:ln>
            <a:noFill/>
          </a:ln>
        </p:spPr>
        <p:txBody>
          <a:bodyPr spcFirstLastPara="1" wrap="square" lIns="0" tIns="0" rIns="0" bIns="0" anchor="t" anchorCtr="0">
            <a:spAutoFit/>
          </a:bodyPr>
          <a:lstStyle/>
          <a:p>
            <a:pPr marL="648204" marR="0" lvl="1" indent="-324102" algn="l"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Aporta dinamismo y mayor inmersión al streaming.</a:t>
            </a:r>
            <a:endParaRPr sz="1400" b="0" i="0" u="none" strike="noStrike" cap="none">
              <a:solidFill>
                <a:srgbClr val="000000"/>
              </a:solidFill>
              <a:latin typeface="Arial"/>
              <a:ea typeface="Arial"/>
              <a:cs typeface="Arial"/>
              <a:sym typeface="Arial"/>
            </a:endParaRPr>
          </a:p>
        </p:txBody>
      </p:sp>
      <p:sp>
        <p:nvSpPr>
          <p:cNvPr id="304" name="Google Shape;304;p11"/>
          <p:cNvSpPr txBox="1"/>
          <p:nvPr/>
        </p:nvSpPr>
        <p:spPr>
          <a:xfrm>
            <a:off x="9144000" y="8146498"/>
            <a:ext cx="8575054" cy="1727933"/>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dirty="0" err="1">
                <a:solidFill>
                  <a:srgbClr val="FFFFFF"/>
                </a:solidFill>
                <a:latin typeface="Public Sans"/>
                <a:ea typeface="Public Sans"/>
                <a:cs typeface="Public Sans"/>
                <a:sym typeface="Public Sans"/>
              </a:rPr>
              <a:t>Abre</a:t>
            </a:r>
            <a:r>
              <a:rPr lang="en-US" sz="3002" b="0" i="0" u="none" strike="noStrike" cap="none" dirty="0">
                <a:solidFill>
                  <a:srgbClr val="FFFFFF"/>
                </a:solidFill>
                <a:latin typeface="Public Sans"/>
                <a:ea typeface="Public Sans"/>
                <a:cs typeface="Public Sans"/>
                <a:sym typeface="Public Sans"/>
              </a:rPr>
              <a:t> </a:t>
            </a:r>
            <a:r>
              <a:rPr lang="en-US" sz="3002" b="0" i="0" u="none" strike="noStrike" cap="none" dirty="0" err="1">
                <a:solidFill>
                  <a:srgbClr val="FFFFFF"/>
                </a:solidFill>
                <a:latin typeface="Public Sans"/>
                <a:ea typeface="Public Sans"/>
                <a:cs typeface="Public Sans"/>
                <a:sym typeface="Public Sans"/>
              </a:rPr>
              <a:t>posibilidades</a:t>
            </a:r>
            <a:r>
              <a:rPr lang="en-US" sz="3002" b="0" i="0" u="none" strike="noStrike" cap="none" dirty="0">
                <a:solidFill>
                  <a:srgbClr val="FFFFFF"/>
                </a:solidFill>
                <a:latin typeface="Public Sans"/>
                <a:ea typeface="Public Sans"/>
                <a:cs typeface="Public Sans"/>
                <a:sym typeface="Public Sans"/>
              </a:rPr>
              <a:t> de </a:t>
            </a:r>
            <a:r>
              <a:rPr lang="en-US" sz="3002" b="0" i="0" u="none" strike="noStrike" cap="none" dirty="0" err="1">
                <a:solidFill>
                  <a:srgbClr val="FFFFFF"/>
                </a:solidFill>
                <a:latin typeface="Public Sans"/>
                <a:ea typeface="Public Sans"/>
                <a:cs typeface="Public Sans"/>
                <a:sym typeface="Public Sans"/>
              </a:rPr>
              <a:t>expansión</a:t>
            </a:r>
            <a:r>
              <a:rPr lang="en-US" sz="3002" b="0" i="0" u="none" strike="noStrike" cap="none" dirty="0">
                <a:solidFill>
                  <a:srgbClr val="FFFFFF"/>
                </a:solidFill>
                <a:latin typeface="Public Sans"/>
                <a:ea typeface="Public Sans"/>
                <a:cs typeface="Public Sans"/>
                <a:sym typeface="Public Sans"/>
              </a:rPr>
              <a:t> </a:t>
            </a:r>
            <a:r>
              <a:rPr lang="en-US" sz="3002" b="0" i="0" u="none" strike="noStrike" cap="none" dirty="0" err="1">
                <a:solidFill>
                  <a:srgbClr val="FFFFFF"/>
                </a:solidFill>
                <a:latin typeface="Public Sans"/>
                <a:ea typeface="Public Sans"/>
                <a:cs typeface="Public Sans"/>
                <a:sym typeface="Public Sans"/>
              </a:rPr>
              <a:t>hacia</a:t>
            </a:r>
            <a:r>
              <a:rPr lang="en-US" sz="3002" b="0" i="0" u="none" strike="noStrike" cap="none" dirty="0">
                <a:solidFill>
                  <a:srgbClr val="FFFFFF"/>
                </a:solidFill>
                <a:latin typeface="Public Sans"/>
                <a:ea typeface="Public Sans"/>
                <a:cs typeface="Public Sans"/>
                <a:sym typeface="Public Sans"/>
              </a:rPr>
              <a:t> </a:t>
            </a:r>
            <a:r>
              <a:rPr lang="en-US" sz="3002" b="0" i="0" u="none" strike="noStrike" cap="none" dirty="0" err="1">
                <a:solidFill>
                  <a:srgbClr val="FFFFFF"/>
                </a:solidFill>
                <a:latin typeface="Public Sans"/>
                <a:ea typeface="Public Sans"/>
                <a:cs typeface="Public Sans"/>
                <a:sym typeface="Public Sans"/>
              </a:rPr>
              <a:t>nuevas</a:t>
            </a:r>
            <a:r>
              <a:rPr lang="en-US" sz="3002" b="0" i="0" u="none" strike="noStrike" cap="none" dirty="0">
                <a:solidFill>
                  <a:srgbClr val="FFFFFF"/>
                </a:solidFill>
                <a:latin typeface="Public Sans"/>
                <a:ea typeface="Public Sans"/>
                <a:cs typeface="Public Sans"/>
                <a:sym typeface="Public Sans"/>
              </a:rPr>
              <a:t> plataformas y </a:t>
            </a:r>
            <a:r>
              <a:rPr lang="en-US" sz="3002" b="0" i="0" u="none" strike="noStrike" cap="none" dirty="0" err="1">
                <a:solidFill>
                  <a:srgbClr val="FFFFFF"/>
                </a:solidFill>
                <a:latin typeface="Public Sans"/>
                <a:ea typeface="Public Sans"/>
                <a:cs typeface="Public Sans"/>
                <a:sym typeface="Public Sans"/>
              </a:rPr>
              <a:t>funcionalidades</a:t>
            </a:r>
            <a:r>
              <a:rPr lang="en-US" sz="3002" b="0" i="0" u="none" strike="noStrike" cap="none" dirty="0">
                <a:solidFill>
                  <a:srgbClr val="FFFFFF"/>
                </a:solidFill>
                <a:latin typeface="Public Sans"/>
                <a:ea typeface="Public Sans"/>
                <a:cs typeface="Public Sans"/>
                <a:sym typeface="Public Sans"/>
              </a:rPr>
              <a:t>.</a:t>
            </a:r>
            <a:endParaRPr sz="1400" b="0" i="0" u="none" strike="noStrike" cap="none" dirty="0">
              <a:solidFill>
                <a:srgbClr val="000000"/>
              </a:solidFill>
              <a:latin typeface="Arial"/>
              <a:ea typeface="Arial"/>
              <a:cs typeface="Arial"/>
              <a:sym typeface="Arial"/>
            </a:endParaRPr>
          </a:p>
          <a:p>
            <a:pPr marL="0" marR="0" lvl="0" indent="0" algn="just" rtl="0">
              <a:lnSpc>
                <a:spcPct val="153997"/>
              </a:lnSpc>
              <a:spcBef>
                <a:spcPts val="0"/>
              </a:spcBef>
              <a:spcAft>
                <a:spcPts val="0"/>
              </a:spcAft>
              <a:buClr>
                <a:srgbClr val="000000"/>
              </a:buClr>
              <a:buSzPts val="3002"/>
              <a:buFont typeface="Arial"/>
              <a:buNone/>
            </a:pPr>
            <a:endParaRPr sz="3002" b="0" i="0" u="none" strike="noStrike" cap="none" dirty="0">
              <a:solidFill>
                <a:srgbClr val="FFFFFF"/>
              </a:solidFill>
              <a:latin typeface="Public Sans"/>
              <a:ea typeface="Public Sans"/>
              <a:cs typeface="Public Sans"/>
              <a:sym typeface="Public Sans"/>
            </a:endParaRPr>
          </a:p>
        </p:txBody>
      </p:sp>
      <p:sp>
        <p:nvSpPr>
          <p:cNvPr id="305" name="Google Shape;305;p11"/>
          <p:cNvSpPr txBox="1"/>
          <p:nvPr/>
        </p:nvSpPr>
        <p:spPr>
          <a:xfrm>
            <a:off x="1028700" y="828675"/>
            <a:ext cx="8856368" cy="3489458"/>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Clr>
                <a:srgbClr val="000000"/>
              </a:buClr>
              <a:buSzPts val="9999"/>
              <a:buFont typeface="Arial"/>
              <a:buNone/>
            </a:pPr>
            <a:r>
              <a:rPr lang="en-US" sz="9999" b="1" i="0" u="none" strike="noStrike" cap="none">
                <a:solidFill>
                  <a:srgbClr val="FFFFFF"/>
                </a:solidFill>
                <a:latin typeface="Public Sans"/>
                <a:ea typeface="Public Sans"/>
                <a:cs typeface="Public Sans"/>
                <a:sym typeface="Public Sans"/>
              </a:rPr>
              <a:t>Beneficios del Proyecto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2"/>
          <p:cNvSpPr/>
          <p:nvPr/>
        </p:nvSpPr>
        <p:spPr>
          <a:xfrm>
            <a:off x="0" y="9694859"/>
            <a:ext cx="18297525" cy="607603"/>
          </a:xfrm>
          <a:custGeom>
            <a:avLst/>
            <a:gdLst/>
            <a:ahLst/>
            <a:cxnLst/>
            <a:rect l="l" t="t" r="r" b="b"/>
            <a:pathLst>
              <a:path w="18297525" h="607603" extrusionOk="0">
                <a:moveTo>
                  <a:pt x="0" y="0"/>
                </a:moveTo>
                <a:lnTo>
                  <a:pt x="18297525" y="0"/>
                </a:lnTo>
                <a:lnTo>
                  <a:pt x="18297525" y="607604"/>
                </a:lnTo>
                <a:lnTo>
                  <a:pt x="0" y="607604"/>
                </a:lnTo>
                <a:lnTo>
                  <a:pt x="0" y="0"/>
                </a:lnTo>
                <a:close/>
              </a:path>
            </a:pathLst>
          </a:custGeom>
          <a:blipFill rotWithShape="1">
            <a:blip r:embed="rId3">
              <a:alphaModFix/>
            </a:blip>
            <a:stretch>
              <a:fillRect t="-24022" b="-1881193"/>
            </a:stretch>
          </a:blipFill>
          <a:ln>
            <a:noFill/>
          </a:ln>
        </p:spPr>
      </p:sp>
      <p:cxnSp>
        <p:nvCxnSpPr>
          <p:cNvPr id="311" name="Google Shape;311;p12"/>
          <p:cNvCxnSpPr/>
          <p:nvPr/>
        </p:nvCxnSpPr>
        <p:spPr>
          <a:xfrm>
            <a:off x="7384471" y="1575334"/>
            <a:ext cx="6225810" cy="0"/>
          </a:xfrm>
          <a:prstGeom prst="straightConnector1">
            <a:avLst/>
          </a:prstGeom>
          <a:noFill/>
          <a:ln w="38100" cap="flat" cmpd="sng">
            <a:solidFill>
              <a:srgbClr val="311581"/>
            </a:solidFill>
            <a:prstDash val="solid"/>
            <a:round/>
            <a:headEnd type="oval" w="lg" len="lg"/>
            <a:tailEnd type="oval" w="lg" len="lg"/>
          </a:ln>
        </p:spPr>
      </p:cxnSp>
      <p:grpSp>
        <p:nvGrpSpPr>
          <p:cNvPr id="312" name="Google Shape;312;p12"/>
          <p:cNvGrpSpPr/>
          <p:nvPr/>
        </p:nvGrpSpPr>
        <p:grpSpPr>
          <a:xfrm>
            <a:off x="28567" y="81009"/>
            <a:ext cx="18640756" cy="4974187"/>
            <a:chOff x="0" y="0"/>
            <a:chExt cx="24854342" cy="6632250"/>
          </a:xfrm>
        </p:grpSpPr>
        <p:sp>
          <p:nvSpPr>
            <p:cNvPr id="313" name="Google Shape;313;p12"/>
            <p:cNvSpPr/>
            <p:nvPr/>
          </p:nvSpPr>
          <p:spPr>
            <a:xfrm>
              <a:off x="223238" y="0"/>
              <a:ext cx="24631104" cy="810138"/>
            </a:xfrm>
            <a:custGeom>
              <a:avLst/>
              <a:gdLst/>
              <a:ahLst/>
              <a:cxnLst/>
              <a:rect l="l" t="t" r="r" b="b"/>
              <a:pathLst>
                <a:path w="24631104" h="810138" extrusionOk="0">
                  <a:moveTo>
                    <a:pt x="0" y="0"/>
                  </a:moveTo>
                  <a:lnTo>
                    <a:pt x="24631104" y="0"/>
                  </a:lnTo>
                  <a:lnTo>
                    <a:pt x="24631104" y="810138"/>
                  </a:lnTo>
                  <a:lnTo>
                    <a:pt x="0" y="810138"/>
                  </a:lnTo>
                  <a:lnTo>
                    <a:pt x="0" y="0"/>
                  </a:lnTo>
                  <a:close/>
                </a:path>
              </a:pathLst>
            </a:custGeom>
            <a:blipFill rotWithShape="1">
              <a:blip r:embed="rId3">
                <a:alphaModFix/>
              </a:blip>
              <a:stretch>
                <a:fillRect t="-24746" b="-1900364"/>
              </a:stretch>
            </a:blipFill>
            <a:ln>
              <a:noFill/>
            </a:ln>
          </p:spPr>
        </p:sp>
        <p:sp>
          <p:nvSpPr>
            <p:cNvPr id="314" name="Google Shape;314;p12"/>
            <p:cNvSpPr/>
            <p:nvPr/>
          </p:nvSpPr>
          <p:spPr>
            <a:xfrm>
              <a:off x="0" y="0"/>
              <a:ext cx="8701391" cy="6632250"/>
            </a:xfrm>
            <a:custGeom>
              <a:avLst/>
              <a:gdLst/>
              <a:ahLst/>
              <a:cxnLst/>
              <a:rect l="l" t="t" r="r" b="b"/>
              <a:pathLst>
                <a:path w="6201100" h="4726514" extrusionOk="0">
                  <a:moveTo>
                    <a:pt x="6201100" y="0"/>
                  </a:moveTo>
                  <a:lnTo>
                    <a:pt x="3864960" y="4470984"/>
                  </a:lnTo>
                  <a:cubicBezTo>
                    <a:pt x="3786641" y="4628757"/>
                    <a:pt x="3638783" y="4726493"/>
                    <a:pt x="3478388" y="4726514"/>
                  </a:cubicBezTo>
                  <a:lnTo>
                    <a:pt x="0" y="4726514"/>
                  </a:lnTo>
                  <a:lnTo>
                    <a:pt x="0" y="0"/>
                  </a:lnTo>
                  <a:close/>
                </a:path>
              </a:pathLst>
            </a:custGeom>
            <a:blipFill rotWithShape="1">
              <a:blip r:embed="rId4">
                <a:alphaModFix/>
              </a:blip>
              <a:stretch>
                <a:fillRect l="-22587" r="-2258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12"/>
          <p:cNvGrpSpPr/>
          <p:nvPr/>
        </p:nvGrpSpPr>
        <p:grpSpPr>
          <a:xfrm>
            <a:off x="1203959" y="5269495"/>
            <a:ext cx="621030" cy="621030"/>
            <a:chOff x="0" y="0"/>
            <a:chExt cx="828040" cy="828040"/>
          </a:xfrm>
        </p:grpSpPr>
        <p:grpSp>
          <p:nvGrpSpPr>
            <p:cNvPr id="316" name="Google Shape;316;p12"/>
            <p:cNvGrpSpPr/>
            <p:nvPr/>
          </p:nvGrpSpPr>
          <p:grpSpPr>
            <a:xfrm>
              <a:off x="0" y="0"/>
              <a:ext cx="828040" cy="828040"/>
              <a:chOff x="0" y="0"/>
              <a:chExt cx="812800" cy="812800"/>
            </a:xfrm>
          </p:grpSpPr>
          <p:sp>
            <p:nvSpPr>
              <p:cNvPr id="317" name="Google Shape;3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9" name="Google Shape;319;p12"/>
            <p:cNvSpPr txBox="1"/>
            <p:nvPr/>
          </p:nvSpPr>
          <p:spPr>
            <a:xfrm>
              <a:off x="230496" y="92461"/>
              <a:ext cx="316248" cy="678479"/>
            </a:xfrm>
            <a:prstGeom prst="rect">
              <a:avLst/>
            </a:prstGeom>
            <a:noFill/>
            <a:ln>
              <a:noFill/>
            </a:ln>
          </p:spPr>
          <p:txBody>
            <a:bodyPr spcFirstLastPara="1" wrap="square" lIns="0" tIns="0" rIns="0" bIns="0" anchor="t" anchorCtr="0">
              <a:spAutoFit/>
            </a:bodyPr>
            <a:lstStyle/>
            <a:p>
              <a:pPr marL="0" marR="0" lvl="0" indent="0" algn="l" rtl="0">
                <a:lnSpc>
                  <a:spcPct val="117049"/>
                </a:lnSpc>
                <a:spcBef>
                  <a:spcPts val="0"/>
                </a:spcBef>
                <a:spcAft>
                  <a:spcPts val="0"/>
                </a:spcAft>
                <a:buClr>
                  <a:srgbClr val="000000"/>
                </a:buClr>
                <a:buSzPts val="3443"/>
                <a:buFont typeface="Arial"/>
                <a:buNone/>
              </a:pPr>
              <a:r>
                <a:rPr lang="en-US" sz="3443" b="1" i="0" u="none" strike="noStrike" cap="none">
                  <a:solidFill>
                    <a:srgbClr val="311581"/>
                  </a:solidFill>
                  <a:latin typeface="Nunito"/>
                  <a:ea typeface="Nunito"/>
                  <a:cs typeface="Nunito"/>
                  <a:sym typeface="Nunito"/>
                </a:rPr>
                <a:t>1</a:t>
              </a:r>
              <a:endParaRPr sz="1400" b="0" i="0" u="none" strike="noStrike" cap="none">
                <a:solidFill>
                  <a:srgbClr val="000000"/>
                </a:solidFill>
                <a:latin typeface="Arial"/>
                <a:ea typeface="Arial"/>
                <a:cs typeface="Arial"/>
                <a:sym typeface="Arial"/>
              </a:endParaRPr>
            </a:p>
          </p:txBody>
        </p:sp>
      </p:grpSp>
      <p:grpSp>
        <p:nvGrpSpPr>
          <p:cNvPr id="320" name="Google Shape;320;p12"/>
          <p:cNvGrpSpPr/>
          <p:nvPr/>
        </p:nvGrpSpPr>
        <p:grpSpPr>
          <a:xfrm>
            <a:off x="7565388" y="5236171"/>
            <a:ext cx="621030" cy="621030"/>
            <a:chOff x="0" y="0"/>
            <a:chExt cx="828040" cy="828040"/>
          </a:xfrm>
        </p:grpSpPr>
        <p:grpSp>
          <p:nvGrpSpPr>
            <p:cNvPr id="321" name="Google Shape;321;p12"/>
            <p:cNvGrpSpPr/>
            <p:nvPr/>
          </p:nvGrpSpPr>
          <p:grpSpPr>
            <a:xfrm>
              <a:off x="0" y="0"/>
              <a:ext cx="828040" cy="828040"/>
              <a:chOff x="0" y="0"/>
              <a:chExt cx="812800" cy="812800"/>
            </a:xfrm>
          </p:grpSpPr>
          <p:sp>
            <p:nvSpPr>
              <p:cNvPr id="322" name="Google Shape;32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4" name="Google Shape;324;p12"/>
            <p:cNvSpPr txBox="1"/>
            <p:nvPr/>
          </p:nvSpPr>
          <p:spPr>
            <a:xfrm>
              <a:off x="244058" y="75324"/>
              <a:ext cx="339923" cy="677392"/>
            </a:xfrm>
            <a:prstGeom prst="rect">
              <a:avLst/>
            </a:prstGeom>
            <a:noFill/>
            <a:ln>
              <a:noFill/>
            </a:ln>
          </p:spPr>
          <p:txBody>
            <a:bodyPr spcFirstLastPara="1" wrap="square" lIns="0" tIns="0" rIns="0" bIns="0" anchor="t" anchorCtr="0">
              <a:spAutoFit/>
            </a:bodyPr>
            <a:lstStyle/>
            <a:p>
              <a:pPr marL="0" marR="0" lvl="0" indent="0" algn="l" rtl="0">
                <a:lnSpc>
                  <a:spcPct val="117050"/>
                </a:lnSpc>
                <a:spcBef>
                  <a:spcPts val="0"/>
                </a:spcBef>
                <a:spcAft>
                  <a:spcPts val="0"/>
                </a:spcAft>
                <a:buClr>
                  <a:srgbClr val="000000"/>
                </a:buClr>
                <a:buSzPts val="3343"/>
                <a:buFont typeface="Arial"/>
                <a:buNone/>
              </a:pPr>
              <a:r>
                <a:rPr lang="en-US" sz="3343" b="1" i="0" u="none" strike="noStrike" cap="none">
                  <a:solidFill>
                    <a:srgbClr val="311581"/>
                  </a:solidFill>
                  <a:latin typeface="Nunito"/>
                  <a:ea typeface="Nunito"/>
                  <a:cs typeface="Nunito"/>
                  <a:sym typeface="Nunito"/>
                </a:rPr>
                <a:t>2</a:t>
              </a:r>
              <a:endParaRPr sz="1400" b="0" i="0" u="none" strike="noStrike" cap="none">
                <a:solidFill>
                  <a:srgbClr val="000000"/>
                </a:solidFill>
                <a:latin typeface="Arial"/>
                <a:ea typeface="Arial"/>
                <a:cs typeface="Arial"/>
                <a:sym typeface="Arial"/>
              </a:endParaRPr>
            </a:p>
          </p:txBody>
        </p:sp>
      </p:grpSp>
      <p:grpSp>
        <p:nvGrpSpPr>
          <p:cNvPr id="325" name="Google Shape;325;p12"/>
          <p:cNvGrpSpPr/>
          <p:nvPr/>
        </p:nvGrpSpPr>
        <p:grpSpPr>
          <a:xfrm>
            <a:off x="13013953" y="5236171"/>
            <a:ext cx="621030" cy="621030"/>
            <a:chOff x="0" y="0"/>
            <a:chExt cx="828040" cy="828040"/>
          </a:xfrm>
        </p:grpSpPr>
        <p:grpSp>
          <p:nvGrpSpPr>
            <p:cNvPr id="326" name="Google Shape;326;p12"/>
            <p:cNvGrpSpPr/>
            <p:nvPr/>
          </p:nvGrpSpPr>
          <p:grpSpPr>
            <a:xfrm>
              <a:off x="0" y="0"/>
              <a:ext cx="828040" cy="828040"/>
              <a:chOff x="0" y="0"/>
              <a:chExt cx="812800" cy="812800"/>
            </a:xfrm>
          </p:grpSpPr>
          <p:sp>
            <p:nvSpPr>
              <p:cNvPr id="327" name="Google Shape;32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9" name="Google Shape;329;p12"/>
            <p:cNvSpPr txBox="1"/>
            <p:nvPr/>
          </p:nvSpPr>
          <p:spPr>
            <a:xfrm>
              <a:off x="244058" y="88024"/>
              <a:ext cx="339923" cy="677392"/>
            </a:xfrm>
            <a:prstGeom prst="rect">
              <a:avLst/>
            </a:prstGeom>
            <a:noFill/>
            <a:ln>
              <a:noFill/>
            </a:ln>
          </p:spPr>
          <p:txBody>
            <a:bodyPr spcFirstLastPara="1" wrap="square" lIns="0" tIns="0" rIns="0" bIns="0" anchor="t" anchorCtr="0">
              <a:spAutoFit/>
            </a:bodyPr>
            <a:lstStyle/>
            <a:p>
              <a:pPr marL="0" marR="0" lvl="0" indent="0" algn="l" rtl="0">
                <a:lnSpc>
                  <a:spcPct val="117050"/>
                </a:lnSpc>
                <a:spcBef>
                  <a:spcPts val="0"/>
                </a:spcBef>
                <a:spcAft>
                  <a:spcPts val="0"/>
                </a:spcAft>
                <a:buClr>
                  <a:srgbClr val="000000"/>
                </a:buClr>
                <a:buSzPts val="3343"/>
                <a:buFont typeface="Arial"/>
                <a:buNone/>
              </a:pPr>
              <a:r>
                <a:rPr lang="en-US" sz="3343" b="1" i="0" u="none" strike="noStrike" cap="none">
                  <a:solidFill>
                    <a:srgbClr val="311581"/>
                  </a:solidFill>
                  <a:latin typeface="Nunito"/>
                  <a:ea typeface="Nunito"/>
                  <a:cs typeface="Nunito"/>
                  <a:sym typeface="Nunito"/>
                </a:rPr>
                <a:t>3</a:t>
              </a:r>
              <a:endParaRPr sz="1400" b="0" i="0" u="none" strike="noStrike" cap="none">
                <a:solidFill>
                  <a:srgbClr val="000000"/>
                </a:solidFill>
                <a:latin typeface="Arial"/>
                <a:ea typeface="Arial"/>
                <a:cs typeface="Arial"/>
                <a:sym typeface="Arial"/>
              </a:endParaRPr>
            </a:p>
          </p:txBody>
        </p:sp>
      </p:grpSp>
      <p:cxnSp>
        <p:nvCxnSpPr>
          <p:cNvPr id="330" name="Google Shape;330;p12"/>
          <p:cNvCxnSpPr/>
          <p:nvPr/>
        </p:nvCxnSpPr>
        <p:spPr>
          <a:xfrm>
            <a:off x="7565388" y="6539410"/>
            <a:ext cx="3548066" cy="0"/>
          </a:xfrm>
          <a:prstGeom prst="straightConnector1">
            <a:avLst/>
          </a:prstGeom>
          <a:noFill/>
          <a:ln w="38100" cap="flat" cmpd="sng">
            <a:solidFill>
              <a:srgbClr val="311581"/>
            </a:solidFill>
            <a:prstDash val="solid"/>
            <a:round/>
            <a:headEnd type="oval" w="lg" len="lg"/>
            <a:tailEnd type="oval" w="lg" len="lg"/>
          </a:ln>
        </p:spPr>
      </p:cxnSp>
      <p:cxnSp>
        <p:nvCxnSpPr>
          <p:cNvPr id="331" name="Google Shape;331;p12"/>
          <p:cNvCxnSpPr/>
          <p:nvPr/>
        </p:nvCxnSpPr>
        <p:spPr>
          <a:xfrm>
            <a:off x="1203959" y="6558460"/>
            <a:ext cx="3548066" cy="0"/>
          </a:xfrm>
          <a:prstGeom prst="straightConnector1">
            <a:avLst/>
          </a:prstGeom>
          <a:noFill/>
          <a:ln w="38100" cap="flat" cmpd="sng">
            <a:solidFill>
              <a:srgbClr val="311581"/>
            </a:solidFill>
            <a:prstDash val="solid"/>
            <a:round/>
            <a:headEnd type="oval" w="lg" len="lg"/>
            <a:tailEnd type="oval" w="lg" len="lg"/>
          </a:ln>
        </p:spPr>
      </p:cxnSp>
      <p:cxnSp>
        <p:nvCxnSpPr>
          <p:cNvPr id="332" name="Google Shape;332;p12"/>
          <p:cNvCxnSpPr/>
          <p:nvPr/>
        </p:nvCxnSpPr>
        <p:spPr>
          <a:xfrm>
            <a:off x="13013953" y="6539410"/>
            <a:ext cx="3548066" cy="0"/>
          </a:xfrm>
          <a:prstGeom prst="straightConnector1">
            <a:avLst/>
          </a:prstGeom>
          <a:noFill/>
          <a:ln w="38100" cap="flat" cmpd="sng">
            <a:solidFill>
              <a:srgbClr val="311581"/>
            </a:solidFill>
            <a:prstDash val="solid"/>
            <a:round/>
            <a:headEnd type="oval" w="lg" len="lg"/>
            <a:tailEnd type="oval" w="lg" len="lg"/>
          </a:ln>
        </p:spPr>
      </p:cxnSp>
      <p:sp>
        <p:nvSpPr>
          <p:cNvPr id="333" name="Google Shape;333;p12"/>
          <p:cNvSpPr txBox="1"/>
          <p:nvPr/>
        </p:nvSpPr>
        <p:spPr>
          <a:xfrm>
            <a:off x="13013953" y="6726704"/>
            <a:ext cx="3914251" cy="650664"/>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Documentación, pruebas y entrega final.</a:t>
            </a:r>
            <a:endParaRPr sz="1400" b="0" i="0" u="none" strike="noStrike" cap="none">
              <a:solidFill>
                <a:srgbClr val="000000"/>
              </a:solidFill>
              <a:latin typeface="Arial"/>
              <a:ea typeface="Arial"/>
              <a:cs typeface="Arial"/>
              <a:sym typeface="Arial"/>
            </a:endParaRPr>
          </a:p>
        </p:txBody>
      </p:sp>
      <p:sp>
        <p:nvSpPr>
          <p:cNvPr id="334" name="Google Shape;334;p12"/>
          <p:cNvSpPr txBox="1"/>
          <p:nvPr/>
        </p:nvSpPr>
        <p:spPr>
          <a:xfrm>
            <a:off x="7584438" y="6726704"/>
            <a:ext cx="3529016" cy="963750"/>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Incorporación de mejoras y funcionalidades adicionales.</a:t>
            </a:r>
            <a:endParaRPr sz="1400" b="0" i="0" u="none" strike="noStrike" cap="none">
              <a:solidFill>
                <a:srgbClr val="000000"/>
              </a:solidFill>
              <a:latin typeface="Arial"/>
              <a:ea typeface="Arial"/>
              <a:cs typeface="Arial"/>
              <a:sym typeface="Arial"/>
            </a:endParaRPr>
          </a:p>
        </p:txBody>
      </p:sp>
      <p:sp>
        <p:nvSpPr>
          <p:cNvPr id="335" name="Google Shape;335;p12"/>
          <p:cNvSpPr txBox="1"/>
          <p:nvPr/>
        </p:nvSpPr>
        <p:spPr>
          <a:xfrm>
            <a:off x="1203959" y="6726704"/>
            <a:ext cx="3964628" cy="645320"/>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Desarrollo del producto mínimo viable.</a:t>
            </a:r>
            <a:endParaRPr sz="1400" b="0" i="0" u="none" strike="noStrike" cap="none">
              <a:solidFill>
                <a:srgbClr val="000000"/>
              </a:solidFill>
              <a:latin typeface="Arial"/>
              <a:ea typeface="Arial"/>
              <a:cs typeface="Arial"/>
              <a:sym typeface="Arial"/>
            </a:endParaRPr>
          </a:p>
        </p:txBody>
      </p:sp>
      <p:sp>
        <p:nvSpPr>
          <p:cNvPr id="336" name="Google Shape;336;p12"/>
          <p:cNvSpPr txBox="1"/>
          <p:nvPr/>
        </p:nvSpPr>
        <p:spPr>
          <a:xfrm>
            <a:off x="1203959" y="6034315"/>
            <a:ext cx="3548066" cy="400320"/>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Clr>
                <a:srgbClr val="000000"/>
              </a:buClr>
              <a:buSzPts val="2570"/>
              <a:buFont typeface="Arial"/>
              <a:buNone/>
            </a:pPr>
            <a:r>
              <a:rPr lang="en-US" sz="2570" b="1" i="0" u="none" strike="noStrike" cap="none">
                <a:solidFill>
                  <a:srgbClr val="311581"/>
                </a:solidFill>
                <a:latin typeface="Public Sans"/>
                <a:ea typeface="Public Sans"/>
                <a:cs typeface="Public Sans"/>
                <a:sym typeface="Public Sans"/>
              </a:rPr>
              <a:t>ETAPA 1</a:t>
            </a:r>
            <a:endParaRPr sz="1400" b="0" i="0" u="none" strike="noStrike" cap="none">
              <a:solidFill>
                <a:srgbClr val="000000"/>
              </a:solidFill>
              <a:latin typeface="Arial"/>
              <a:ea typeface="Arial"/>
              <a:cs typeface="Arial"/>
              <a:sym typeface="Arial"/>
            </a:endParaRPr>
          </a:p>
        </p:txBody>
      </p:sp>
      <p:sp>
        <p:nvSpPr>
          <p:cNvPr id="337" name="Google Shape;337;p12"/>
          <p:cNvSpPr txBox="1"/>
          <p:nvPr/>
        </p:nvSpPr>
        <p:spPr>
          <a:xfrm>
            <a:off x="7584438" y="6033400"/>
            <a:ext cx="3529016" cy="401263"/>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Clr>
                <a:srgbClr val="000000"/>
              </a:buClr>
              <a:buSzPts val="2570"/>
              <a:buFont typeface="Arial"/>
              <a:buNone/>
            </a:pPr>
            <a:r>
              <a:rPr lang="en-US" sz="2570" b="1" i="0" u="none" strike="noStrike" cap="none">
                <a:solidFill>
                  <a:srgbClr val="311581"/>
                </a:solidFill>
                <a:latin typeface="Public Sans"/>
                <a:ea typeface="Public Sans"/>
                <a:cs typeface="Public Sans"/>
                <a:sym typeface="Public Sans"/>
              </a:rPr>
              <a:t>ETAPA 2</a:t>
            </a:r>
            <a:endParaRPr sz="1400" b="0" i="0" u="none" strike="noStrike" cap="none">
              <a:solidFill>
                <a:srgbClr val="000000"/>
              </a:solidFill>
              <a:latin typeface="Arial"/>
              <a:ea typeface="Arial"/>
              <a:cs typeface="Arial"/>
              <a:sym typeface="Arial"/>
            </a:endParaRPr>
          </a:p>
        </p:txBody>
      </p:sp>
      <p:sp>
        <p:nvSpPr>
          <p:cNvPr id="338" name="Google Shape;338;p12"/>
          <p:cNvSpPr txBox="1"/>
          <p:nvPr/>
        </p:nvSpPr>
        <p:spPr>
          <a:xfrm>
            <a:off x="13013953" y="6033400"/>
            <a:ext cx="3548066" cy="401263"/>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Clr>
                <a:srgbClr val="000000"/>
              </a:buClr>
              <a:buSzPts val="2570"/>
              <a:buFont typeface="Arial"/>
              <a:buNone/>
            </a:pPr>
            <a:r>
              <a:rPr lang="en-US" sz="2570" b="1" i="0" u="none" strike="noStrike" cap="none">
                <a:solidFill>
                  <a:srgbClr val="311581"/>
                </a:solidFill>
                <a:latin typeface="Public Sans"/>
                <a:ea typeface="Public Sans"/>
                <a:cs typeface="Public Sans"/>
                <a:sym typeface="Public Sans"/>
              </a:rPr>
              <a:t>ETAPA 3</a:t>
            </a:r>
            <a:endParaRPr sz="1400" b="0" i="0" u="none" strike="noStrike" cap="none">
              <a:solidFill>
                <a:srgbClr val="000000"/>
              </a:solidFill>
              <a:latin typeface="Arial"/>
              <a:ea typeface="Arial"/>
              <a:cs typeface="Arial"/>
              <a:sym typeface="Arial"/>
            </a:endParaRPr>
          </a:p>
        </p:txBody>
      </p:sp>
      <p:sp>
        <p:nvSpPr>
          <p:cNvPr id="339" name="Google Shape;339;p12"/>
          <p:cNvSpPr txBox="1"/>
          <p:nvPr/>
        </p:nvSpPr>
        <p:spPr>
          <a:xfrm>
            <a:off x="7384471" y="2303053"/>
            <a:ext cx="9532046"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311581"/>
                </a:solidFill>
                <a:latin typeface="Public Sans"/>
                <a:ea typeface="Public Sans"/>
                <a:cs typeface="Public Sans"/>
                <a:sym typeface="Public Sans"/>
              </a:rPr>
              <a:t>Cronograma de Trabajo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p:nvPr/>
        </p:nvSpPr>
        <p:spPr>
          <a:xfrm flipH="1">
            <a:off x="15568840" y="1009650"/>
            <a:ext cx="4768218" cy="941723"/>
          </a:xfrm>
          <a:custGeom>
            <a:avLst/>
            <a:gdLst/>
            <a:ahLst/>
            <a:cxnLst/>
            <a:rect l="l" t="t" r="r" b="b"/>
            <a:pathLst>
              <a:path w="4768218" h="941723" extrusionOk="0">
                <a:moveTo>
                  <a:pt x="4768218" y="0"/>
                </a:moveTo>
                <a:lnTo>
                  <a:pt x="0" y="0"/>
                </a:lnTo>
                <a:lnTo>
                  <a:pt x="0" y="941723"/>
                </a:lnTo>
                <a:lnTo>
                  <a:pt x="4768218" y="941723"/>
                </a:lnTo>
                <a:lnTo>
                  <a:pt x="4768218" y="0"/>
                </a:lnTo>
                <a:close/>
              </a:path>
            </a:pathLst>
          </a:custGeom>
          <a:blipFill rotWithShape="1">
            <a:blip r:embed="rId3">
              <a:alphaModFix/>
            </a:blip>
            <a:stretch>
              <a:fillRect/>
            </a:stretch>
          </a:blipFill>
          <a:ln>
            <a:noFill/>
          </a:ln>
        </p:spPr>
      </p:sp>
      <p:sp>
        <p:nvSpPr>
          <p:cNvPr id="96" name="Google Shape;96;p2"/>
          <p:cNvSpPr/>
          <p:nvPr/>
        </p:nvSpPr>
        <p:spPr>
          <a:xfrm>
            <a:off x="0" y="-2324"/>
            <a:ext cx="8303135" cy="10289324"/>
          </a:xfrm>
          <a:custGeom>
            <a:avLst/>
            <a:gdLst/>
            <a:ahLst/>
            <a:cxnLst/>
            <a:rect l="l" t="t" r="r" b="b"/>
            <a:pathLst>
              <a:path w="8303135" h="10289324" extrusionOk="0">
                <a:moveTo>
                  <a:pt x="0" y="0"/>
                </a:moveTo>
                <a:lnTo>
                  <a:pt x="8303135" y="0"/>
                </a:lnTo>
                <a:lnTo>
                  <a:pt x="8303135" y="10289324"/>
                </a:lnTo>
                <a:lnTo>
                  <a:pt x="0" y="10289324"/>
                </a:lnTo>
                <a:lnTo>
                  <a:pt x="0" y="0"/>
                </a:lnTo>
                <a:close/>
              </a:path>
            </a:pathLst>
          </a:custGeom>
          <a:blipFill rotWithShape="1">
            <a:blip r:embed="rId4">
              <a:alphaModFix/>
            </a:blip>
            <a:stretch>
              <a:fillRect l="-14274" r="-71706"/>
            </a:stretch>
          </a:blipFill>
          <a:ln>
            <a:noFill/>
          </a:ln>
        </p:spPr>
      </p:sp>
      <p:grpSp>
        <p:nvGrpSpPr>
          <p:cNvPr id="97" name="Google Shape;97;p2"/>
          <p:cNvGrpSpPr/>
          <p:nvPr/>
        </p:nvGrpSpPr>
        <p:grpSpPr>
          <a:xfrm>
            <a:off x="1028700" y="5678421"/>
            <a:ext cx="6112880" cy="4289737"/>
            <a:chOff x="0" y="0"/>
            <a:chExt cx="8150506" cy="5719650"/>
          </a:xfrm>
        </p:grpSpPr>
        <p:sp>
          <p:nvSpPr>
            <p:cNvPr id="98" name="Google Shape;98;p2"/>
            <p:cNvSpPr/>
            <p:nvPr/>
          </p:nvSpPr>
          <p:spPr>
            <a:xfrm>
              <a:off x="0" y="0"/>
              <a:ext cx="8150506" cy="4773172"/>
            </a:xfrm>
            <a:custGeom>
              <a:avLst/>
              <a:gdLst/>
              <a:ahLst/>
              <a:cxnLst/>
              <a:rect l="l" t="t" r="r" b="b"/>
              <a:pathLst>
                <a:path w="1042686" h="610627" extrusionOk="0">
                  <a:moveTo>
                    <a:pt x="50660" y="0"/>
                  </a:moveTo>
                  <a:lnTo>
                    <a:pt x="992027" y="0"/>
                  </a:lnTo>
                  <a:cubicBezTo>
                    <a:pt x="1020005" y="0"/>
                    <a:pt x="1042686" y="22681"/>
                    <a:pt x="1042686" y="50660"/>
                  </a:cubicBezTo>
                  <a:lnTo>
                    <a:pt x="1042686" y="559968"/>
                  </a:lnTo>
                  <a:cubicBezTo>
                    <a:pt x="1042686" y="573403"/>
                    <a:pt x="1037349" y="586289"/>
                    <a:pt x="1027849" y="595789"/>
                  </a:cubicBezTo>
                  <a:cubicBezTo>
                    <a:pt x="1018348" y="605290"/>
                    <a:pt x="1005462" y="610627"/>
                    <a:pt x="992027" y="610627"/>
                  </a:cubicBezTo>
                  <a:lnTo>
                    <a:pt x="50660" y="610627"/>
                  </a:lnTo>
                  <a:cubicBezTo>
                    <a:pt x="37224" y="610627"/>
                    <a:pt x="24338" y="605290"/>
                    <a:pt x="14838" y="595789"/>
                  </a:cubicBezTo>
                  <a:cubicBezTo>
                    <a:pt x="5337" y="586289"/>
                    <a:pt x="0" y="573403"/>
                    <a:pt x="0" y="559968"/>
                  </a:cubicBezTo>
                  <a:lnTo>
                    <a:pt x="0" y="50660"/>
                  </a:lnTo>
                  <a:cubicBezTo>
                    <a:pt x="0" y="37224"/>
                    <a:pt x="5337" y="24338"/>
                    <a:pt x="14838" y="14838"/>
                  </a:cubicBezTo>
                  <a:cubicBezTo>
                    <a:pt x="24338" y="5337"/>
                    <a:pt x="37224" y="0"/>
                    <a:pt x="50660" y="0"/>
                  </a:cubicBezTo>
                  <a:close/>
                </a:path>
              </a:pathLst>
            </a:custGeom>
            <a:blipFill rotWithShape="1">
              <a:blip r:embed="rId5">
                <a:alphaModFix/>
              </a:blip>
              <a:stretch>
                <a:fillRect l="-2638" r="-2637"/>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0" y="4773172"/>
              <a:ext cx="8150506" cy="946478"/>
            </a:xfrm>
            <a:custGeom>
              <a:avLst/>
              <a:gdLst/>
              <a:ahLst/>
              <a:cxnLst/>
              <a:rect l="l" t="t" r="r" b="b"/>
              <a:pathLst>
                <a:path w="8150506" h="946478" extrusionOk="0">
                  <a:moveTo>
                    <a:pt x="0" y="0"/>
                  </a:moveTo>
                  <a:lnTo>
                    <a:pt x="8150506" y="0"/>
                  </a:lnTo>
                  <a:lnTo>
                    <a:pt x="8150506" y="946478"/>
                  </a:lnTo>
                  <a:lnTo>
                    <a:pt x="0" y="946478"/>
                  </a:lnTo>
                  <a:lnTo>
                    <a:pt x="0" y="0"/>
                  </a:lnTo>
                  <a:close/>
                </a:path>
              </a:pathLst>
            </a:custGeom>
            <a:blipFill rotWithShape="1">
              <a:blip r:embed="rId6">
                <a:alphaModFix amt="68000"/>
              </a:blip>
              <a:stretch>
                <a:fillRect l="-41072" r="-41073"/>
              </a:stretch>
            </a:blipFill>
            <a:ln>
              <a:noFill/>
            </a:ln>
          </p:spPr>
        </p:sp>
      </p:grpSp>
      <p:cxnSp>
        <p:nvCxnSpPr>
          <p:cNvPr id="100" name="Google Shape;100;p2"/>
          <p:cNvCxnSpPr/>
          <p:nvPr/>
        </p:nvCxnSpPr>
        <p:spPr>
          <a:xfrm>
            <a:off x="1038225" y="1565809"/>
            <a:ext cx="5017640" cy="0"/>
          </a:xfrm>
          <a:prstGeom prst="straightConnector1">
            <a:avLst/>
          </a:prstGeom>
          <a:noFill/>
          <a:ln w="28575" cap="flat" cmpd="sng">
            <a:solidFill>
              <a:srgbClr val="FFFFFF"/>
            </a:solidFill>
            <a:prstDash val="solid"/>
            <a:round/>
            <a:headEnd type="oval" w="lg" len="lg"/>
            <a:tailEnd type="oval" w="lg" len="lg"/>
          </a:ln>
        </p:spPr>
      </p:cxnSp>
      <p:sp>
        <p:nvSpPr>
          <p:cNvPr id="101" name="Google Shape;101;p2"/>
          <p:cNvSpPr txBox="1"/>
          <p:nvPr/>
        </p:nvSpPr>
        <p:spPr>
          <a:xfrm>
            <a:off x="8770410" y="2078258"/>
            <a:ext cx="9182539" cy="569998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2500"/>
              <a:buFont typeface="Arial"/>
              <a:buNone/>
            </a:pPr>
            <a:r>
              <a:rPr lang="en-US" sz="2500" b="0" i="0" u="none" strike="noStrike" cap="none">
                <a:solidFill>
                  <a:srgbClr val="311581"/>
                </a:solidFill>
                <a:latin typeface="Public Sans"/>
                <a:ea typeface="Public Sans"/>
                <a:cs typeface="Public Sans"/>
                <a:sym typeface="Public Sans"/>
              </a:rPr>
              <a:t>En las transmisiones de Twitch, los streamers reciben una gran cantidad de mensajes en el chat. Sin embargo, no siempre es posible leerlos todos en tiempo real, lo que genera una pérdida de interacción con los espectadores. Esta dificultad afecta la dinámica del streaming y reduce la experiencia de quienes participan en la comunidad.</a:t>
            </a:r>
            <a:endParaRPr sz="1400" b="0"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2500"/>
              <a:buFont typeface="Arial"/>
              <a:buNone/>
            </a:pPr>
            <a:endParaRPr sz="2500" b="0" i="0" u="none" strike="noStrike" cap="none">
              <a:solidFill>
                <a:srgbClr val="311581"/>
              </a:solidFill>
              <a:latin typeface="Public Sans"/>
              <a:ea typeface="Public Sans"/>
              <a:cs typeface="Public Sans"/>
              <a:sym typeface="Public Sans"/>
            </a:endParaRPr>
          </a:p>
          <a:p>
            <a:pPr marL="0" marR="0" lvl="0" indent="0" algn="just" rtl="0">
              <a:lnSpc>
                <a:spcPct val="140000"/>
              </a:lnSpc>
              <a:spcBef>
                <a:spcPts val="0"/>
              </a:spcBef>
              <a:spcAft>
                <a:spcPts val="0"/>
              </a:spcAft>
              <a:buClr>
                <a:srgbClr val="000000"/>
              </a:buClr>
              <a:buSzPts val="2500"/>
              <a:buFont typeface="Arial"/>
              <a:buNone/>
            </a:pPr>
            <a:r>
              <a:rPr lang="en-US" sz="2500" b="0" i="0" u="none" strike="noStrike" cap="none">
                <a:solidFill>
                  <a:srgbClr val="311581"/>
                </a:solidFill>
                <a:latin typeface="Public Sans"/>
                <a:ea typeface="Public Sans"/>
                <a:cs typeface="Public Sans"/>
                <a:sym typeface="Public Sans"/>
              </a:rPr>
              <a:t>Puntos relevantes:</a:t>
            </a:r>
            <a:endParaRPr sz="1400" b="0" i="0" u="none" strike="noStrike" cap="none">
              <a:solidFill>
                <a:srgbClr val="000000"/>
              </a:solidFill>
              <a:latin typeface="Arial"/>
              <a:ea typeface="Arial"/>
              <a:cs typeface="Arial"/>
              <a:sym typeface="Arial"/>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Exceso de mensajes en el chat.</a:t>
            </a:r>
            <a:endParaRPr sz="1400" b="0" i="0" u="none" strike="noStrike" cap="none">
              <a:solidFill>
                <a:srgbClr val="000000"/>
              </a:solidFill>
              <a:latin typeface="Arial"/>
              <a:ea typeface="Arial"/>
              <a:cs typeface="Arial"/>
              <a:sym typeface="Arial"/>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Dificultad para leer en tiempo real.</a:t>
            </a:r>
            <a:endParaRPr sz="1400" b="0" i="0" u="none" strike="noStrike" cap="none">
              <a:solidFill>
                <a:srgbClr val="000000"/>
              </a:solidFill>
              <a:latin typeface="Arial"/>
              <a:ea typeface="Arial"/>
              <a:cs typeface="Arial"/>
              <a:sym typeface="Arial"/>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Pérdida de interacción con la audiencia.</a:t>
            </a:r>
            <a:endParaRPr sz="1400" b="0" i="0" u="none" strike="noStrike" cap="none">
              <a:solidFill>
                <a:srgbClr val="000000"/>
              </a:solidFill>
              <a:latin typeface="Arial"/>
              <a:ea typeface="Arial"/>
              <a:cs typeface="Arial"/>
              <a:sym typeface="Arial"/>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Menor calidad en la experiencia del espectador.</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500"/>
              <a:buFont typeface="Arial"/>
              <a:buNone/>
            </a:pPr>
            <a:endParaRPr sz="2500" b="0" i="0" u="none" strike="noStrike" cap="none">
              <a:solidFill>
                <a:srgbClr val="311581"/>
              </a:solidFill>
              <a:latin typeface="Public Sans"/>
              <a:ea typeface="Public Sans"/>
              <a:cs typeface="Public Sans"/>
              <a:sym typeface="Public Sans"/>
            </a:endParaRPr>
          </a:p>
        </p:txBody>
      </p:sp>
      <p:sp>
        <p:nvSpPr>
          <p:cNvPr id="102" name="Google Shape;102;p2"/>
          <p:cNvSpPr txBox="1"/>
          <p:nvPr/>
        </p:nvSpPr>
        <p:spPr>
          <a:xfrm>
            <a:off x="1028700" y="2192558"/>
            <a:ext cx="7387590"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Problemática - Contexto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p:nvPr/>
        </p:nvSpPr>
        <p:spPr>
          <a:xfrm flipH="1">
            <a:off x="15568840" y="1009650"/>
            <a:ext cx="4768218" cy="941723"/>
          </a:xfrm>
          <a:custGeom>
            <a:avLst/>
            <a:gdLst/>
            <a:ahLst/>
            <a:cxnLst/>
            <a:rect l="l" t="t" r="r" b="b"/>
            <a:pathLst>
              <a:path w="4768218" h="941723" extrusionOk="0">
                <a:moveTo>
                  <a:pt x="4768218" y="0"/>
                </a:moveTo>
                <a:lnTo>
                  <a:pt x="0" y="0"/>
                </a:lnTo>
                <a:lnTo>
                  <a:pt x="0" y="941723"/>
                </a:lnTo>
                <a:lnTo>
                  <a:pt x="4768218" y="941723"/>
                </a:lnTo>
                <a:lnTo>
                  <a:pt x="4768218" y="0"/>
                </a:lnTo>
                <a:close/>
              </a:path>
            </a:pathLst>
          </a:custGeom>
          <a:blipFill rotWithShape="1">
            <a:blip r:embed="rId3">
              <a:alphaModFix/>
            </a:blip>
            <a:stretch>
              <a:fillRect/>
            </a:stretch>
          </a:blipFill>
          <a:ln>
            <a:noFill/>
          </a:ln>
        </p:spPr>
      </p:sp>
      <p:sp>
        <p:nvSpPr>
          <p:cNvPr id="108" name="Google Shape;108;p3"/>
          <p:cNvSpPr/>
          <p:nvPr/>
        </p:nvSpPr>
        <p:spPr>
          <a:xfrm>
            <a:off x="0" y="0"/>
            <a:ext cx="8303135" cy="10289324"/>
          </a:xfrm>
          <a:custGeom>
            <a:avLst/>
            <a:gdLst/>
            <a:ahLst/>
            <a:cxnLst/>
            <a:rect l="l" t="t" r="r" b="b"/>
            <a:pathLst>
              <a:path w="8303135" h="10289324" extrusionOk="0">
                <a:moveTo>
                  <a:pt x="0" y="0"/>
                </a:moveTo>
                <a:lnTo>
                  <a:pt x="8303135" y="0"/>
                </a:lnTo>
                <a:lnTo>
                  <a:pt x="8303135" y="10289324"/>
                </a:lnTo>
                <a:lnTo>
                  <a:pt x="0" y="10289324"/>
                </a:lnTo>
                <a:lnTo>
                  <a:pt x="0" y="0"/>
                </a:lnTo>
                <a:close/>
              </a:path>
            </a:pathLst>
          </a:custGeom>
          <a:blipFill rotWithShape="1">
            <a:blip r:embed="rId4">
              <a:alphaModFix/>
            </a:blip>
            <a:stretch>
              <a:fillRect l="-14274" r="-71706"/>
            </a:stretch>
          </a:blipFill>
          <a:ln>
            <a:noFill/>
          </a:ln>
        </p:spPr>
      </p:sp>
      <p:grpSp>
        <p:nvGrpSpPr>
          <p:cNvPr id="109" name="Google Shape;109;p3"/>
          <p:cNvGrpSpPr/>
          <p:nvPr/>
        </p:nvGrpSpPr>
        <p:grpSpPr>
          <a:xfrm>
            <a:off x="1028700" y="5678421"/>
            <a:ext cx="6112880" cy="4289737"/>
            <a:chOff x="0" y="0"/>
            <a:chExt cx="8150506" cy="5719650"/>
          </a:xfrm>
        </p:grpSpPr>
        <p:sp>
          <p:nvSpPr>
            <p:cNvPr id="110" name="Google Shape;110;p3"/>
            <p:cNvSpPr/>
            <p:nvPr/>
          </p:nvSpPr>
          <p:spPr>
            <a:xfrm>
              <a:off x="0" y="0"/>
              <a:ext cx="8150506" cy="4773172"/>
            </a:xfrm>
            <a:custGeom>
              <a:avLst/>
              <a:gdLst/>
              <a:ahLst/>
              <a:cxnLst/>
              <a:rect l="l" t="t" r="r" b="b"/>
              <a:pathLst>
                <a:path w="1042686" h="610627" extrusionOk="0">
                  <a:moveTo>
                    <a:pt x="50660" y="0"/>
                  </a:moveTo>
                  <a:lnTo>
                    <a:pt x="992027" y="0"/>
                  </a:lnTo>
                  <a:cubicBezTo>
                    <a:pt x="1020005" y="0"/>
                    <a:pt x="1042686" y="22681"/>
                    <a:pt x="1042686" y="50660"/>
                  </a:cubicBezTo>
                  <a:lnTo>
                    <a:pt x="1042686" y="559968"/>
                  </a:lnTo>
                  <a:cubicBezTo>
                    <a:pt x="1042686" y="573403"/>
                    <a:pt x="1037349" y="586289"/>
                    <a:pt x="1027849" y="595789"/>
                  </a:cubicBezTo>
                  <a:cubicBezTo>
                    <a:pt x="1018348" y="605290"/>
                    <a:pt x="1005462" y="610627"/>
                    <a:pt x="992027" y="610627"/>
                  </a:cubicBezTo>
                  <a:lnTo>
                    <a:pt x="50660" y="610627"/>
                  </a:lnTo>
                  <a:cubicBezTo>
                    <a:pt x="37224" y="610627"/>
                    <a:pt x="24338" y="605290"/>
                    <a:pt x="14838" y="595789"/>
                  </a:cubicBezTo>
                  <a:cubicBezTo>
                    <a:pt x="5337" y="586289"/>
                    <a:pt x="0" y="573403"/>
                    <a:pt x="0" y="559968"/>
                  </a:cubicBezTo>
                  <a:lnTo>
                    <a:pt x="0" y="50660"/>
                  </a:lnTo>
                  <a:cubicBezTo>
                    <a:pt x="0" y="37224"/>
                    <a:pt x="5337" y="24338"/>
                    <a:pt x="14838" y="14838"/>
                  </a:cubicBezTo>
                  <a:cubicBezTo>
                    <a:pt x="24338" y="5337"/>
                    <a:pt x="37224" y="0"/>
                    <a:pt x="50660" y="0"/>
                  </a:cubicBezTo>
                  <a:close/>
                </a:path>
              </a:pathLst>
            </a:custGeom>
            <a:blipFill rotWithShape="1">
              <a:blip r:embed="rId5">
                <a:alphaModFix/>
              </a:blip>
              <a:stretch>
                <a:fillRect l="-2717" r="-2717"/>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0" y="4773172"/>
              <a:ext cx="8150506" cy="946478"/>
            </a:xfrm>
            <a:custGeom>
              <a:avLst/>
              <a:gdLst/>
              <a:ahLst/>
              <a:cxnLst/>
              <a:rect l="l" t="t" r="r" b="b"/>
              <a:pathLst>
                <a:path w="8150506" h="946478" extrusionOk="0">
                  <a:moveTo>
                    <a:pt x="0" y="0"/>
                  </a:moveTo>
                  <a:lnTo>
                    <a:pt x="8150506" y="0"/>
                  </a:lnTo>
                  <a:lnTo>
                    <a:pt x="8150506" y="946478"/>
                  </a:lnTo>
                  <a:lnTo>
                    <a:pt x="0" y="946478"/>
                  </a:lnTo>
                  <a:lnTo>
                    <a:pt x="0" y="0"/>
                  </a:lnTo>
                  <a:close/>
                </a:path>
              </a:pathLst>
            </a:custGeom>
            <a:blipFill rotWithShape="1">
              <a:blip r:embed="rId6">
                <a:alphaModFix amt="68000"/>
              </a:blip>
              <a:stretch>
                <a:fillRect l="-41072" r="-41073"/>
              </a:stretch>
            </a:blipFill>
            <a:ln>
              <a:noFill/>
            </a:ln>
          </p:spPr>
        </p:sp>
      </p:grpSp>
      <p:cxnSp>
        <p:nvCxnSpPr>
          <p:cNvPr id="112" name="Google Shape;112;p3"/>
          <p:cNvCxnSpPr/>
          <p:nvPr/>
        </p:nvCxnSpPr>
        <p:spPr>
          <a:xfrm>
            <a:off x="1038225" y="1565809"/>
            <a:ext cx="5017640" cy="0"/>
          </a:xfrm>
          <a:prstGeom prst="straightConnector1">
            <a:avLst/>
          </a:prstGeom>
          <a:noFill/>
          <a:ln w="28575" cap="flat" cmpd="sng">
            <a:solidFill>
              <a:srgbClr val="FFFFFF"/>
            </a:solidFill>
            <a:prstDash val="solid"/>
            <a:round/>
            <a:headEnd type="oval" w="lg" len="lg"/>
            <a:tailEnd type="oval" w="lg" len="lg"/>
          </a:ln>
        </p:spPr>
      </p:cxnSp>
      <p:sp>
        <p:nvSpPr>
          <p:cNvPr id="113" name="Google Shape;113;p3"/>
          <p:cNvSpPr txBox="1"/>
          <p:nvPr/>
        </p:nvSpPr>
        <p:spPr>
          <a:xfrm>
            <a:off x="8523001" y="2261332"/>
            <a:ext cx="9534000" cy="68496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2500"/>
              <a:buFont typeface="Arial"/>
              <a:buNone/>
            </a:pPr>
            <a:r>
              <a:rPr lang="en-US" sz="2500" b="0" i="0" u="none" strike="noStrike" cap="none">
                <a:solidFill>
                  <a:srgbClr val="311581"/>
                </a:solidFill>
                <a:latin typeface="Public Sans"/>
                <a:ea typeface="Public Sans"/>
                <a:cs typeface="Public Sans"/>
                <a:sym typeface="Public Sans"/>
              </a:rPr>
              <a:t>Ante esta situación, surge la necesidad de contar con una herramienta que convierte los mensajes del chat en voz. De esta forma, los streamers pueden escuchar en lugar de leer, manteniendo la conexión con su audiencia, reaccionando a donaciones y comentarios importantes, y generando un espacio más accesible e inclusivo para todos.</a:t>
            </a:r>
            <a:endParaRPr sz="1400" b="0"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2500"/>
              <a:buFont typeface="Arial"/>
              <a:buNone/>
            </a:pPr>
            <a:endParaRPr sz="2500" b="0" i="0" u="none" strike="noStrike" cap="none">
              <a:solidFill>
                <a:srgbClr val="311581"/>
              </a:solidFill>
              <a:latin typeface="Public Sans"/>
              <a:ea typeface="Public Sans"/>
              <a:cs typeface="Public Sans"/>
              <a:sym typeface="Public Sans"/>
            </a:endParaRPr>
          </a:p>
          <a:p>
            <a:pPr marL="0" marR="0" lvl="0" indent="0" algn="just" rtl="0">
              <a:lnSpc>
                <a:spcPct val="140000"/>
              </a:lnSpc>
              <a:spcBef>
                <a:spcPts val="0"/>
              </a:spcBef>
              <a:spcAft>
                <a:spcPts val="0"/>
              </a:spcAft>
              <a:buClr>
                <a:srgbClr val="000000"/>
              </a:buClr>
              <a:buSzPts val="2500"/>
              <a:buFont typeface="Arial"/>
              <a:buNone/>
            </a:pPr>
            <a:r>
              <a:rPr lang="en-US" sz="2500" b="0" i="0" u="none" strike="noStrike" cap="none">
                <a:solidFill>
                  <a:srgbClr val="311581"/>
                </a:solidFill>
                <a:latin typeface="Public Sans"/>
                <a:ea typeface="Public Sans"/>
                <a:cs typeface="Public Sans"/>
                <a:sym typeface="Public Sans"/>
              </a:rPr>
              <a:t>Puntos relevantes:</a:t>
            </a:r>
            <a:endParaRPr sz="1400" b="0" i="0" u="none" strike="noStrike" cap="none">
              <a:solidFill>
                <a:srgbClr val="000000"/>
              </a:solidFill>
              <a:latin typeface="Arial"/>
              <a:ea typeface="Arial"/>
              <a:cs typeface="Arial"/>
              <a:sym typeface="Arial"/>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Asistente que convierte texto en voz.</a:t>
            </a:r>
            <a:endParaRPr sz="1400" b="0" i="0" u="none" strike="noStrike" cap="none">
              <a:solidFill>
                <a:srgbClr val="000000"/>
              </a:solidFill>
              <a:latin typeface="Arial"/>
              <a:ea typeface="Arial"/>
              <a:cs typeface="Arial"/>
              <a:sym typeface="Arial"/>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Permite atender mensajes sin leer la pantalla.</a:t>
            </a:r>
            <a:endParaRPr sz="1400" b="0" i="0" u="none" strike="noStrike" cap="none">
              <a:solidFill>
                <a:srgbClr val="000000"/>
              </a:solidFill>
              <a:latin typeface="Arial"/>
              <a:ea typeface="Arial"/>
              <a:cs typeface="Arial"/>
              <a:sym typeface="Arial"/>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Favorece reacciones inmediatas a donaciones y comentarios.</a:t>
            </a:r>
            <a:endParaRPr sz="1400" b="0" i="0" u="none" strike="noStrike" cap="none">
              <a:solidFill>
                <a:srgbClr val="000000"/>
              </a:solidFill>
              <a:latin typeface="Arial"/>
              <a:ea typeface="Arial"/>
              <a:cs typeface="Arial"/>
              <a:sym typeface="Arial"/>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Mejora la accesibilidad e inclusión en el streaming.</a:t>
            </a:r>
            <a:endParaRPr sz="1400" b="0"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2500"/>
              <a:buFont typeface="Arial"/>
              <a:buNone/>
            </a:pPr>
            <a:endParaRPr sz="2500" b="0" i="0" u="none" strike="noStrike" cap="none">
              <a:solidFill>
                <a:srgbClr val="311581"/>
              </a:solidFill>
              <a:latin typeface="Public Sans"/>
              <a:ea typeface="Public Sans"/>
              <a:cs typeface="Public Sans"/>
              <a:sym typeface="Public Sans"/>
            </a:endParaRPr>
          </a:p>
        </p:txBody>
      </p:sp>
      <p:sp>
        <p:nvSpPr>
          <p:cNvPr id="114" name="Google Shape;114;p3"/>
          <p:cNvSpPr txBox="1"/>
          <p:nvPr/>
        </p:nvSpPr>
        <p:spPr>
          <a:xfrm>
            <a:off x="705181" y="2101407"/>
            <a:ext cx="7387590"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Problemática -Necesidad</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0" y="0"/>
            <a:ext cx="6062565" cy="10287000"/>
          </a:xfrm>
          <a:custGeom>
            <a:avLst/>
            <a:gdLst/>
            <a:ahLst/>
            <a:cxnLst/>
            <a:rect l="l" t="t" r="r" b="b"/>
            <a:pathLst>
              <a:path w="6062565" h="10287000" extrusionOk="0">
                <a:moveTo>
                  <a:pt x="0" y="0"/>
                </a:moveTo>
                <a:lnTo>
                  <a:pt x="6062565" y="0"/>
                </a:lnTo>
                <a:lnTo>
                  <a:pt x="6062565" y="10287000"/>
                </a:lnTo>
                <a:lnTo>
                  <a:pt x="0" y="10287000"/>
                </a:lnTo>
                <a:lnTo>
                  <a:pt x="0" y="0"/>
                </a:lnTo>
                <a:close/>
              </a:path>
            </a:pathLst>
          </a:custGeom>
          <a:blipFill rotWithShape="1">
            <a:blip r:embed="rId3">
              <a:alphaModFix/>
            </a:blip>
            <a:stretch>
              <a:fillRect l="-25461" r="-129205"/>
            </a:stretch>
          </a:blipFill>
          <a:ln>
            <a:noFill/>
          </a:ln>
        </p:spPr>
      </p:sp>
      <p:sp>
        <p:nvSpPr>
          <p:cNvPr id="120" name="Google Shape;120;p4"/>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4">
              <a:alphaModFix amt="70000"/>
            </a:blip>
            <a:stretch>
              <a:fillRect/>
            </a:stretch>
          </a:blipFill>
          <a:ln>
            <a:noFill/>
          </a:ln>
        </p:spPr>
      </p:sp>
      <p:cxnSp>
        <p:nvCxnSpPr>
          <p:cNvPr id="121" name="Google Shape;121;p4"/>
          <p:cNvCxnSpPr/>
          <p:nvPr/>
        </p:nvCxnSpPr>
        <p:spPr>
          <a:xfrm>
            <a:off x="7613238" y="1556284"/>
            <a:ext cx="5017640" cy="0"/>
          </a:xfrm>
          <a:prstGeom prst="straightConnector1">
            <a:avLst/>
          </a:prstGeom>
          <a:noFill/>
          <a:ln w="28575" cap="flat" cmpd="sng">
            <a:solidFill>
              <a:srgbClr val="311581"/>
            </a:solidFill>
            <a:prstDash val="solid"/>
            <a:round/>
            <a:headEnd type="oval" w="lg" len="lg"/>
            <a:tailEnd type="oval" w="lg" len="lg"/>
          </a:ln>
        </p:spPr>
      </p:cxnSp>
      <p:grpSp>
        <p:nvGrpSpPr>
          <p:cNvPr id="122" name="Google Shape;122;p4"/>
          <p:cNvGrpSpPr/>
          <p:nvPr/>
        </p:nvGrpSpPr>
        <p:grpSpPr>
          <a:xfrm>
            <a:off x="1028700" y="1638863"/>
            <a:ext cx="6016509" cy="7600387"/>
            <a:chOff x="0" y="-22820"/>
            <a:chExt cx="8022012" cy="10133849"/>
          </a:xfrm>
        </p:grpSpPr>
        <p:sp>
          <p:nvSpPr>
            <p:cNvPr id="123" name="Google Shape;123;p4"/>
            <p:cNvSpPr/>
            <p:nvPr/>
          </p:nvSpPr>
          <p:spPr>
            <a:xfrm>
              <a:off x="0" y="0"/>
              <a:ext cx="8022012" cy="10111029"/>
            </a:xfrm>
            <a:custGeom>
              <a:avLst/>
              <a:gdLst/>
              <a:ahLst/>
              <a:cxnLst/>
              <a:rect l="l" t="t" r="r" b="b"/>
              <a:pathLst>
                <a:path w="8022012" h="10111029" extrusionOk="0">
                  <a:moveTo>
                    <a:pt x="0" y="0"/>
                  </a:moveTo>
                  <a:lnTo>
                    <a:pt x="8022012" y="0"/>
                  </a:lnTo>
                  <a:lnTo>
                    <a:pt x="8022012" y="10111029"/>
                  </a:lnTo>
                  <a:lnTo>
                    <a:pt x="0" y="10111029"/>
                  </a:lnTo>
                  <a:lnTo>
                    <a:pt x="0" y="0"/>
                  </a:lnTo>
                  <a:close/>
                </a:path>
              </a:pathLst>
            </a:custGeom>
            <a:blipFill rotWithShape="1">
              <a:blip r:embed="rId5">
                <a:alphaModFix amt="70000"/>
              </a:blip>
              <a:stretch>
                <a:fillRect l="-82992"/>
              </a:stretch>
            </a:blipFill>
            <a:ln>
              <a:noFill/>
            </a:ln>
          </p:spPr>
        </p:sp>
        <p:grpSp>
          <p:nvGrpSpPr>
            <p:cNvPr id="124" name="Google Shape;124;p4"/>
            <p:cNvGrpSpPr/>
            <p:nvPr/>
          </p:nvGrpSpPr>
          <p:grpSpPr>
            <a:xfrm>
              <a:off x="0" y="-22820"/>
              <a:ext cx="7285824" cy="9297478"/>
              <a:chOff x="0" y="-9525"/>
              <a:chExt cx="1439175" cy="1836539"/>
            </a:xfrm>
          </p:grpSpPr>
          <p:sp>
            <p:nvSpPr>
              <p:cNvPr id="125" name="Google Shape;125;p4"/>
              <p:cNvSpPr/>
              <p:nvPr/>
            </p:nvSpPr>
            <p:spPr>
              <a:xfrm>
                <a:off x="0" y="0"/>
                <a:ext cx="1439175" cy="1827014"/>
              </a:xfrm>
              <a:custGeom>
                <a:avLst/>
                <a:gdLst/>
                <a:ahLst/>
                <a:cxnLst/>
                <a:rect l="l" t="t" r="r" b="b"/>
                <a:pathLst>
                  <a:path w="1439175" h="1827014" extrusionOk="0">
                    <a:moveTo>
                      <a:pt x="56672" y="0"/>
                    </a:moveTo>
                    <a:lnTo>
                      <a:pt x="1382503" y="0"/>
                    </a:lnTo>
                    <a:cubicBezTo>
                      <a:pt x="1397533" y="0"/>
                      <a:pt x="1411948" y="5971"/>
                      <a:pt x="1422576" y="16599"/>
                    </a:cubicBezTo>
                    <a:cubicBezTo>
                      <a:pt x="1433204" y="27227"/>
                      <a:pt x="1439175" y="41642"/>
                      <a:pt x="1439175" y="56672"/>
                    </a:cubicBezTo>
                    <a:lnTo>
                      <a:pt x="1439175" y="1770342"/>
                    </a:lnTo>
                    <a:cubicBezTo>
                      <a:pt x="1439175" y="1801641"/>
                      <a:pt x="1413802" y="1827014"/>
                      <a:pt x="1382503" y="1827014"/>
                    </a:cubicBezTo>
                    <a:lnTo>
                      <a:pt x="56672" y="1827014"/>
                    </a:lnTo>
                    <a:cubicBezTo>
                      <a:pt x="25373" y="1827014"/>
                      <a:pt x="0" y="1801641"/>
                      <a:pt x="0" y="1770342"/>
                    </a:cubicBezTo>
                    <a:lnTo>
                      <a:pt x="0" y="56672"/>
                    </a:lnTo>
                    <a:cubicBezTo>
                      <a:pt x="0" y="25373"/>
                      <a:pt x="25373" y="0"/>
                      <a:pt x="566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4"/>
              <p:cNvSpPr txBox="1"/>
              <p:nvPr/>
            </p:nvSpPr>
            <p:spPr>
              <a:xfrm>
                <a:off x="0" y="-9525"/>
                <a:ext cx="1439175" cy="1836539"/>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27" name="Google Shape;127;p4"/>
          <p:cNvGrpSpPr/>
          <p:nvPr/>
        </p:nvGrpSpPr>
        <p:grpSpPr>
          <a:xfrm>
            <a:off x="1459203" y="1998480"/>
            <a:ext cx="4603363" cy="6290040"/>
            <a:chOff x="0" y="0"/>
            <a:chExt cx="6137817" cy="8386720"/>
          </a:xfrm>
        </p:grpSpPr>
        <p:sp>
          <p:nvSpPr>
            <p:cNvPr id="128" name="Google Shape;128;p4"/>
            <p:cNvSpPr/>
            <p:nvPr/>
          </p:nvSpPr>
          <p:spPr>
            <a:xfrm>
              <a:off x="0" y="0"/>
              <a:ext cx="6137817" cy="3891059"/>
            </a:xfrm>
            <a:custGeom>
              <a:avLst/>
              <a:gdLst/>
              <a:ahLst/>
              <a:cxnLst/>
              <a:rect l="l" t="t" r="r" b="b"/>
              <a:pathLst>
                <a:path w="785205" h="497779" extrusionOk="0">
                  <a:moveTo>
                    <a:pt x="50454" y="0"/>
                  </a:moveTo>
                  <a:lnTo>
                    <a:pt x="734751" y="0"/>
                  </a:lnTo>
                  <a:cubicBezTo>
                    <a:pt x="748132" y="0"/>
                    <a:pt x="760965" y="5316"/>
                    <a:pt x="770427" y="14778"/>
                  </a:cubicBezTo>
                  <a:cubicBezTo>
                    <a:pt x="779889" y="24240"/>
                    <a:pt x="785205" y="37073"/>
                    <a:pt x="785205" y="50454"/>
                  </a:cubicBezTo>
                  <a:lnTo>
                    <a:pt x="785205" y="447326"/>
                  </a:lnTo>
                  <a:cubicBezTo>
                    <a:pt x="785205" y="460707"/>
                    <a:pt x="779889" y="473540"/>
                    <a:pt x="770427" y="483002"/>
                  </a:cubicBezTo>
                  <a:cubicBezTo>
                    <a:pt x="760965" y="492464"/>
                    <a:pt x="748132" y="497779"/>
                    <a:pt x="734751" y="497779"/>
                  </a:cubicBezTo>
                  <a:lnTo>
                    <a:pt x="50454" y="497779"/>
                  </a:lnTo>
                  <a:cubicBezTo>
                    <a:pt x="37073" y="497779"/>
                    <a:pt x="24240" y="492464"/>
                    <a:pt x="14778" y="483002"/>
                  </a:cubicBezTo>
                  <a:cubicBezTo>
                    <a:pt x="5316" y="473540"/>
                    <a:pt x="0" y="460707"/>
                    <a:pt x="0" y="447326"/>
                  </a:cubicBezTo>
                  <a:lnTo>
                    <a:pt x="0" y="50454"/>
                  </a:lnTo>
                  <a:cubicBezTo>
                    <a:pt x="0" y="37073"/>
                    <a:pt x="5316" y="24240"/>
                    <a:pt x="14778" y="14778"/>
                  </a:cubicBezTo>
                  <a:cubicBezTo>
                    <a:pt x="24240" y="5316"/>
                    <a:pt x="37073" y="0"/>
                    <a:pt x="50454" y="0"/>
                  </a:cubicBezTo>
                  <a:close/>
                </a:path>
              </a:pathLst>
            </a:custGeom>
            <a:blipFill rotWithShape="1">
              <a:blip r:embed="rId6">
                <a:alphaModFix/>
              </a:blip>
              <a:stretch>
                <a:fillRect t="-9149" b="-9150"/>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4"/>
            <p:cNvSpPr/>
            <p:nvPr/>
          </p:nvSpPr>
          <p:spPr>
            <a:xfrm>
              <a:off x="0" y="4477537"/>
              <a:ext cx="6137817" cy="3909183"/>
            </a:xfrm>
            <a:custGeom>
              <a:avLst/>
              <a:gdLst/>
              <a:ahLst/>
              <a:cxnLst/>
              <a:rect l="l" t="t" r="r" b="b"/>
              <a:pathLst>
                <a:path w="785205" h="500098" extrusionOk="0">
                  <a:moveTo>
                    <a:pt x="50454" y="0"/>
                  </a:moveTo>
                  <a:lnTo>
                    <a:pt x="734751" y="0"/>
                  </a:lnTo>
                  <a:cubicBezTo>
                    <a:pt x="748132" y="0"/>
                    <a:pt x="760965" y="5316"/>
                    <a:pt x="770427" y="14778"/>
                  </a:cubicBezTo>
                  <a:cubicBezTo>
                    <a:pt x="779889" y="24240"/>
                    <a:pt x="785205" y="37073"/>
                    <a:pt x="785205" y="50454"/>
                  </a:cubicBezTo>
                  <a:lnTo>
                    <a:pt x="785205" y="449644"/>
                  </a:lnTo>
                  <a:cubicBezTo>
                    <a:pt x="785205" y="463025"/>
                    <a:pt x="779889" y="475858"/>
                    <a:pt x="770427" y="485320"/>
                  </a:cubicBezTo>
                  <a:cubicBezTo>
                    <a:pt x="760965" y="494782"/>
                    <a:pt x="748132" y="500098"/>
                    <a:pt x="734751" y="500098"/>
                  </a:cubicBezTo>
                  <a:lnTo>
                    <a:pt x="50454" y="500098"/>
                  </a:lnTo>
                  <a:cubicBezTo>
                    <a:pt x="37073" y="500098"/>
                    <a:pt x="24240" y="494782"/>
                    <a:pt x="14778" y="485320"/>
                  </a:cubicBezTo>
                  <a:cubicBezTo>
                    <a:pt x="5316" y="475858"/>
                    <a:pt x="0" y="463025"/>
                    <a:pt x="0" y="449644"/>
                  </a:cubicBezTo>
                  <a:lnTo>
                    <a:pt x="0" y="50454"/>
                  </a:lnTo>
                  <a:cubicBezTo>
                    <a:pt x="0" y="37073"/>
                    <a:pt x="5316" y="24240"/>
                    <a:pt x="14778" y="14778"/>
                  </a:cubicBezTo>
                  <a:cubicBezTo>
                    <a:pt x="24240" y="5316"/>
                    <a:pt x="37073" y="0"/>
                    <a:pt x="50454" y="0"/>
                  </a:cubicBezTo>
                  <a:close/>
                </a:path>
              </a:pathLst>
            </a:custGeom>
            <a:blipFill rotWithShape="1">
              <a:blip r:embed="rId7">
                <a:alphaModFix/>
              </a:blip>
              <a:stretch>
                <a:fillRect t="-28500" b="-28500"/>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4"/>
          <p:cNvSpPr txBox="1"/>
          <p:nvPr/>
        </p:nvSpPr>
        <p:spPr>
          <a:xfrm>
            <a:off x="6971342" y="3699873"/>
            <a:ext cx="10444216" cy="2632472"/>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2500"/>
              <a:buFont typeface="Arial"/>
              <a:buNone/>
            </a:pPr>
            <a:r>
              <a:rPr lang="en-US" sz="2500" b="0" i="0" u="none" strike="noStrike" cap="none" dirty="0">
                <a:solidFill>
                  <a:srgbClr val="311581"/>
                </a:solidFill>
                <a:latin typeface="Public Sans"/>
                <a:ea typeface="Public Sans"/>
                <a:cs typeface="Public Sans"/>
                <a:sym typeface="Public Sans"/>
              </a:rPr>
              <a:t>Se propone el </a:t>
            </a:r>
            <a:r>
              <a:rPr lang="en-US" sz="2500" b="0" i="0" u="none" strike="noStrike" cap="none" dirty="0" err="1">
                <a:solidFill>
                  <a:srgbClr val="311581"/>
                </a:solidFill>
                <a:latin typeface="Public Sans"/>
                <a:ea typeface="Public Sans"/>
                <a:cs typeface="Public Sans"/>
                <a:sym typeface="Public Sans"/>
              </a:rPr>
              <a:t>desarrollo</a:t>
            </a:r>
            <a:r>
              <a:rPr lang="en-US" sz="2500" b="0" i="0" u="none" strike="noStrike" cap="none" dirty="0">
                <a:solidFill>
                  <a:srgbClr val="311581"/>
                </a:solidFill>
                <a:latin typeface="Public Sans"/>
                <a:ea typeface="Public Sans"/>
                <a:cs typeface="Public Sans"/>
                <a:sym typeface="Public Sans"/>
              </a:rPr>
              <a:t> de un </a:t>
            </a:r>
            <a:r>
              <a:rPr lang="en-US" sz="2500" b="0" i="0" u="none" strike="noStrike" cap="none" dirty="0" err="1">
                <a:solidFill>
                  <a:srgbClr val="311581"/>
                </a:solidFill>
                <a:latin typeface="Public Sans"/>
                <a:ea typeface="Public Sans"/>
                <a:cs typeface="Public Sans"/>
                <a:sym typeface="Public Sans"/>
              </a:rPr>
              <a:t>Asistente</a:t>
            </a:r>
            <a:r>
              <a:rPr lang="en-US" sz="2500" b="0" i="0" u="none" strike="noStrike" cap="none" dirty="0">
                <a:solidFill>
                  <a:srgbClr val="311581"/>
                </a:solidFill>
                <a:latin typeface="Public Sans"/>
                <a:ea typeface="Public Sans"/>
                <a:cs typeface="Public Sans"/>
                <a:sym typeface="Public Sans"/>
              </a:rPr>
              <a:t> Virtual para Twitch (APT) que </a:t>
            </a:r>
            <a:r>
              <a:rPr lang="en-US" sz="2500" b="0" i="0" u="none" strike="noStrike" cap="none" dirty="0" err="1">
                <a:solidFill>
                  <a:srgbClr val="311581"/>
                </a:solidFill>
                <a:latin typeface="Public Sans"/>
                <a:ea typeface="Public Sans"/>
                <a:cs typeface="Public Sans"/>
                <a:sym typeface="Public Sans"/>
              </a:rPr>
              <a:t>integre</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voz</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inteligencia</a:t>
            </a:r>
            <a:r>
              <a:rPr lang="en-US" sz="2500" b="0" i="0" u="none" strike="noStrike" cap="none" dirty="0">
                <a:solidFill>
                  <a:srgbClr val="311581"/>
                </a:solidFill>
                <a:latin typeface="Public Sans"/>
                <a:ea typeface="Public Sans"/>
                <a:cs typeface="Public Sans"/>
                <a:sym typeface="Public Sans"/>
              </a:rPr>
              <a:t> artificial y control </a:t>
            </a:r>
            <a:r>
              <a:rPr lang="en-US" sz="2500" b="0" i="0" u="none" strike="noStrike" cap="none" dirty="0" err="1">
                <a:solidFill>
                  <a:srgbClr val="311581"/>
                </a:solidFill>
                <a:latin typeface="Public Sans"/>
                <a:ea typeface="Public Sans"/>
                <a:cs typeface="Public Sans"/>
                <a:sym typeface="Public Sans"/>
              </a:rPr>
              <a:t>desde</a:t>
            </a:r>
            <a:r>
              <a:rPr lang="en-US" sz="2500" b="0" i="0" u="none" strike="noStrike" cap="none" dirty="0">
                <a:solidFill>
                  <a:srgbClr val="311581"/>
                </a:solidFill>
                <a:latin typeface="Public Sans"/>
                <a:ea typeface="Public Sans"/>
                <a:cs typeface="Public Sans"/>
                <a:sym typeface="Public Sans"/>
              </a:rPr>
              <a:t> una </a:t>
            </a:r>
            <a:r>
              <a:rPr lang="en-US" sz="2500" b="0" i="0" u="none" strike="noStrike" cap="none" dirty="0" err="1">
                <a:solidFill>
                  <a:srgbClr val="311581"/>
                </a:solidFill>
                <a:latin typeface="Public Sans"/>
                <a:ea typeface="Public Sans"/>
                <a:cs typeface="Public Sans"/>
                <a:sym typeface="Public Sans"/>
              </a:rPr>
              <a:t>aplicación</a:t>
            </a:r>
            <a:r>
              <a:rPr lang="en-US" sz="2500" b="0" i="0" u="none" strike="noStrike" cap="none" dirty="0">
                <a:solidFill>
                  <a:srgbClr val="311581"/>
                </a:solidFill>
                <a:latin typeface="Public Sans"/>
                <a:ea typeface="Public Sans"/>
                <a:cs typeface="Public Sans"/>
                <a:sym typeface="Public Sans"/>
              </a:rPr>
              <a:t> de </a:t>
            </a:r>
            <a:r>
              <a:rPr lang="en-US" sz="2500" b="0" i="0" u="none" strike="noStrike" cap="none" dirty="0" err="1">
                <a:solidFill>
                  <a:srgbClr val="311581"/>
                </a:solidFill>
                <a:latin typeface="Public Sans"/>
                <a:ea typeface="Public Sans"/>
                <a:cs typeface="Public Sans"/>
                <a:sym typeface="Public Sans"/>
              </a:rPr>
              <a:t>escritorio</a:t>
            </a:r>
            <a:r>
              <a:rPr lang="en-US" sz="2500" b="0" i="0" u="none" strike="noStrike" cap="none" dirty="0">
                <a:solidFill>
                  <a:srgbClr val="311581"/>
                </a:solidFill>
                <a:latin typeface="Public Sans"/>
                <a:ea typeface="Public Sans"/>
                <a:cs typeface="Public Sans"/>
                <a:sym typeface="Public Sans"/>
              </a:rPr>
              <a:t>. Este </a:t>
            </a:r>
            <a:r>
              <a:rPr lang="en-US" sz="2500" b="0" i="0" u="none" strike="noStrike" cap="none" dirty="0" err="1">
                <a:solidFill>
                  <a:srgbClr val="311581"/>
                </a:solidFill>
                <a:latin typeface="Public Sans"/>
                <a:ea typeface="Public Sans"/>
                <a:cs typeface="Public Sans"/>
                <a:sym typeface="Public Sans"/>
              </a:rPr>
              <a:t>asistente</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permitirá</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capturar</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mensajes</a:t>
            </a:r>
            <a:r>
              <a:rPr lang="en-US" sz="2500" b="0" i="0" u="none" strike="noStrike" cap="none" dirty="0">
                <a:solidFill>
                  <a:srgbClr val="311581"/>
                </a:solidFill>
                <a:latin typeface="Public Sans"/>
                <a:ea typeface="Public Sans"/>
                <a:cs typeface="Public Sans"/>
                <a:sym typeface="Public Sans"/>
              </a:rPr>
              <a:t> del chat, </a:t>
            </a:r>
            <a:r>
              <a:rPr lang="en-US" sz="2500" b="0" i="0" u="none" strike="noStrike" cap="none" dirty="0" err="1">
                <a:solidFill>
                  <a:srgbClr val="311581"/>
                </a:solidFill>
                <a:latin typeface="Public Sans"/>
                <a:ea typeface="Public Sans"/>
                <a:cs typeface="Public Sans"/>
                <a:sym typeface="Public Sans"/>
              </a:rPr>
              <a:t>generar</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respuestas</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convertirlas</a:t>
            </a:r>
            <a:r>
              <a:rPr lang="en-US" sz="2500" b="0" i="0" u="none" strike="noStrike" cap="none" dirty="0">
                <a:solidFill>
                  <a:srgbClr val="311581"/>
                </a:solidFill>
                <a:latin typeface="Public Sans"/>
                <a:ea typeface="Public Sans"/>
                <a:cs typeface="Public Sans"/>
                <a:sym typeface="Public Sans"/>
              </a:rPr>
              <a:t> en </a:t>
            </a:r>
            <a:r>
              <a:rPr lang="en-US" sz="2500" b="0" i="0" u="none" strike="noStrike" cap="none" dirty="0" err="1">
                <a:solidFill>
                  <a:srgbClr val="311581"/>
                </a:solidFill>
                <a:latin typeface="Public Sans"/>
                <a:ea typeface="Public Sans"/>
                <a:cs typeface="Public Sans"/>
                <a:sym typeface="Public Sans"/>
              </a:rPr>
              <a:t>voz</a:t>
            </a:r>
            <a:r>
              <a:rPr lang="en-US" sz="2500" b="0" i="0" u="none" strike="noStrike" cap="none" dirty="0">
                <a:solidFill>
                  <a:srgbClr val="311581"/>
                </a:solidFill>
                <a:latin typeface="Public Sans"/>
                <a:ea typeface="Public Sans"/>
                <a:cs typeface="Public Sans"/>
                <a:sym typeface="Public Sans"/>
              </a:rPr>
              <a:t> y </a:t>
            </a:r>
            <a:r>
              <a:rPr lang="en-US" sz="2500" b="0" i="0" u="none" strike="noStrike" cap="none" dirty="0" err="1">
                <a:solidFill>
                  <a:srgbClr val="311581"/>
                </a:solidFill>
                <a:latin typeface="Public Sans"/>
                <a:ea typeface="Public Sans"/>
                <a:cs typeface="Public Sans"/>
                <a:sym typeface="Public Sans"/>
              </a:rPr>
              <a:t>reproducirlas</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mediante</a:t>
            </a:r>
            <a:r>
              <a:rPr lang="en-US" sz="2500" b="0" i="0" u="none" strike="noStrike" cap="none" dirty="0">
                <a:solidFill>
                  <a:srgbClr val="311581"/>
                </a:solidFill>
                <a:latin typeface="Public Sans"/>
                <a:ea typeface="Public Sans"/>
                <a:cs typeface="Public Sans"/>
                <a:sym typeface="Public Sans"/>
              </a:rPr>
              <a:t> un avatar virtual, </a:t>
            </a:r>
            <a:r>
              <a:rPr lang="en-US" sz="2500" b="0" i="0" u="none" strike="noStrike" cap="none" dirty="0" err="1">
                <a:solidFill>
                  <a:srgbClr val="311581"/>
                </a:solidFill>
                <a:latin typeface="Public Sans"/>
                <a:ea typeface="Public Sans"/>
                <a:cs typeface="Public Sans"/>
                <a:sym typeface="Public Sans"/>
              </a:rPr>
              <a:t>ofreciendo</a:t>
            </a:r>
            <a:r>
              <a:rPr lang="en-US" sz="2500" b="0" i="0" u="none" strike="noStrike" cap="none" dirty="0">
                <a:solidFill>
                  <a:srgbClr val="311581"/>
                </a:solidFill>
                <a:latin typeface="Public Sans"/>
                <a:ea typeface="Public Sans"/>
                <a:cs typeface="Public Sans"/>
                <a:sym typeface="Public Sans"/>
              </a:rPr>
              <a:t> al streamer una </a:t>
            </a:r>
            <a:r>
              <a:rPr lang="en-US" sz="2500" b="0" i="0" u="none" strike="noStrike" cap="none" dirty="0" err="1">
                <a:solidFill>
                  <a:srgbClr val="311581"/>
                </a:solidFill>
                <a:latin typeface="Public Sans"/>
                <a:ea typeface="Public Sans"/>
                <a:cs typeface="Public Sans"/>
                <a:sym typeface="Public Sans"/>
              </a:rPr>
              <a:t>experiencia</a:t>
            </a:r>
            <a:r>
              <a:rPr lang="en-US" sz="2500" b="0" i="0" u="none" strike="noStrike" cap="none" dirty="0">
                <a:solidFill>
                  <a:srgbClr val="311581"/>
                </a:solidFill>
                <a:latin typeface="Public Sans"/>
                <a:ea typeface="Public Sans"/>
                <a:cs typeface="Public Sans"/>
                <a:sym typeface="Public Sans"/>
              </a:rPr>
              <a:t> de </a:t>
            </a:r>
            <a:r>
              <a:rPr lang="en-US" sz="2500" b="0" i="0" u="none" strike="noStrike" cap="none" dirty="0" err="1">
                <a:solidFill>
                  <a:srgbClr val="311581"/>
                </a:solidFill>
                <a:latin typeface="Public Sans"/>
                <a:ea typeface="Public Sans"/>
                <a:cs typeface="Public Sans"/>
                <a:sym typeface="Public Sans"/>
              </a:rPr>
              <a:t>interacción</a:t>
            </a:r>
            <a:r>
              <a:rPr lang="en-US" sz="2500" b="0" i="0" u="none" strike="noStrike" cap="none" dirty="0">
                <a:solidFill>
                  <a:srgbClr val="311581"/>
                </a:solidFill>
                <a:latin typeface="Public Sans"/>
                <a:ea typeface="Public Sans"/>
                <a:cs typeface="Public Sans"/>
                <a:sym typeface="Public Sans"/>
              </a:rPr>
              <a:t> mucho </a:t>
            </a:r>
            <a:r>
              <a:rPr lang="en-US" sz="2500" b="0" i="0" u="none" strike="noStrike" cap="none" dirty="0" err="1">
                <a:solidFill>
                  <a:srgbClr val="311581"/>
                </a:solidFill>
                <a:latin typeface="Public Sans"/>
                <a:ea typeface="Public Sans"/>
                <a:cs typeface="Public Sans"/>
                <a:sym typeface="Public Sans"/>
              </a:rPr>
              <a:t>más</a:t>
            </a:r>
            <a:r>
              <a:rPr lang="en-US" sz="2500" b="0" i="0" u="none" strike="noStrike" cap="none" dirty="0">
                <a:solidFill>
                  <a:srgbClr val="311581"/>
                </a:solidFill>
                <a:latin typeface="Public Sans"/>
                <a:ea typeface="Public Sans"/>
                <a:cs typeface="Public Sans"/>
                <a:sym typeface="Public Sans"/>
              </a:rPr>
              <a:t> </a:t>
            </a:r>
            <a:r>
              <a:rPr lang="en-US" sz="2500" b="0" i="0" u="none" strike="noStrike" cap="none" dirty="0" err="1">
                <a:solidFill>
                  <a:srgbClr val="311581"/>
                </a:solidFill>
                <a:latin typeface="Public Sans"/>
                <a:ea typeface="Public Sans"/>
                <a:cs typeface="Public Sans"/>
                <a:sym typeface="Public Sans"/>
              </a:rPr>
              <a:t>fluida</a:t>
            </a:r>
            <a:r>
              <a:rPr lang="en-US" sz="2500" b="0" i="0" u="none" strike="noStrike" cap="none" dirty="0">
                <a:solidFill>
                  <a:srgbClr val="311581"/>
                </a:solidFill>
                <a:latin typeface="Public Sans"/>
                <a:ea typeface="Public Sans"/>
                <a:cs typeface="Public Sans"/>
                <a:sym typeface="Public Sans"/>
              </a:rPr>
              <a:t> e </a:t>
            </a:r>
            <a:r>
              <a:rPr lang="en-US" sz="2500" b="0" i="0" u="none" strike="noStrike" cap="none" dirty="0" err="1">
                <a:solidFill>
                  <a:srgbClr val="311581"/>
                </a:solidFill>
                <a:latin typeface="Public Sans"/>
                <a:ea typeface="Public Sans"/>
                <a:cs typeface="Public Sans"/>
                <a:sym typeface="Public Sans"/>
              </a:rPr>
              <a:t>inmersiva</a:t>
            </a:r>
            <a:r>
              <a:rPr lang="en-US" sz="2500" b="0" i="0" u="none" strike="noStrike" cap="none" dirty="0">
                <a:solidFill>
                  <a:srgbClr val="311581"/>
                </a:solidFill>
                <a:latin typeface="Public Sans"/>
                <a:ea typeface="Public Sans"/>
                <a:cs typeface="Public Sans"/>
                <a:sym typeface="Public Sans"/>
              </a:rPr>
              <a:t>.</a:t>
            </a:r>
            <a:endParaRPr sz="1400" b="0" i="0" u="none" strike="noStrike" cap="none" dirty="0">
              <a:solidFill>
                <a:srgbClr val="000000"/>
              </a:solidFill>
              <a:latin typeface="Arial"/>
              <a:ea typeface="Arial"/>
              <a:cs typeface="Arial"/>
              <a:sym typeface="Arial"/>
            </a:endParaRPr>
          </a:p>
        </p:txBody>
      </p:sp>
      <p:sp>
        <p:nvSpPr>
          <p:cNvPr id="131" name="Google Shape;131;p4"/>
          <p:cNvSpPr txBox="1"/>
          <p:nvPr/>
        </p:nvSpPr>
        <p:spPr>
          <a:xfrm>
            <a:off x="6971341" y="2332117"/>
            <a:ext cx="11466287" cy="1263872"/>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311581"/>
                </a:solidFill>
                <a:latin typeface="Public Sans"/>
                <a:ea typeface="Public Sans"/>
                <a:cs typeface="Public Sans"/>
                <a:sym typeface="Public Sans"/>
              </a:rPr>
              <a:t> Propuesta de Solución</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p:nvPr/>
        </p:nvSpPr>
        <p:spPr>
          <a:xfrm>
            <a:off x="0" y="0"/>
            <a:ext cx="6062565" cy="10287000"/>
          </a:xfrm>
          <a:custGeom>
            <a:avLst/>
            <a:gdLst/>
            <a:ahLst/>
            <a:cxnLst/>
            <a:rect l="l" t="t" r="r" b="b"/>
            <a:pathLst>
              <a:path w="6062565" h="10287000" extrusionOk="0">
                <a:moveTo>
                  <a:pt x="0" y="0"/>
                </a:moveTo>
                <a:lnTo>
                  <a:pt x="6062565" y="0"/>
                </a:lnTo>
                <a:lnTo>
                  <a:pt x="6062565" y="10287000"/>
                </a:lnTo>
                <a:lnTo>
                  <a:pt x="0" y="10287000"/>
                </a:lnTo>
                <a:lnTo>
                  <a:pt x="0" y="0"/>
                </a:lnTo>
                <a:close/>
              </a:path>
            </a:pathLst>
          </a:custGeom>
          <a:blipFill rotWithShape="1">
            <a:blip r:embed="rId3">
              <a:alphaModFix/>
            </a:blip>
            <a:stretch>
              <a:fillRect l="-25461" r="-129205"/>
            </a:stretch>
          </a:blipFill>
          <a:ln>
            <a:noFill/>
          </a:ln>
        </p:spPr>
      </p:sp>
      <p:sp>
        <p:nvSpPr>
          <p:cNvPr id="137" name="Google Shape;137;p25"/>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4">
              <a:alphaModFix amt="70000"/>
            </a:blip>
            <a:stretch>
              <a:fillRect/>
            </a:stretch>
          </a:blipFill>
          <a:ln>
            <a:noFill/>
          </a:ln>
        </p:spPr>
      </p:sp>
      <p:cxnSp>
        <p:nvCxnSpPr>
          <p:cNvPr id="138" name="Google Shape;138;p25"/>
          <p:cNvCxnSpPr/>
          <p:nvPr/>
        </p:nvCxnSpPr>
        <p:spPr>
          <a:xfrm>
            <a:off x="9524632" y="1434364"/>
            <a:ext cx="5017640" cy="0"/>
          </a:xfrm>
          <a:prstGeom prst="straightConnector1">
            <a:avLst/>
          </a:prstGeom>
          <a:noFill/>
          <a:ln w="28575" cap="flat" cmpd="sng">
            <a:solidFill>
              <a:srgbClr val="311581"/>
            </a:solidFill>
            <a:prstDash val="solid"/>
            <a:round/>
            <a:headEnd type="oval" w="lg" len="lg"/>
            <a:tailEnd type="oval" w="lg" len="lg"/>
          </a:ln>
        </p:spPr>
      </p:cxnSp>
      <p:grpSp>
        <p:nvGrpSpPr>
          <p:cNvPr id="139" name="Google Shape;139;p25"/>
          <p:cNvGrpSpPr/>
          <p:nvPr/>
        </p:nvGrpSpPr>
        <p:grpSpPr>
          <a:xfrm>
            <a:off x="1028700" y="1638863"/>
            <a:ext cx="6016509" cy="7600387"/>
            <a:chOff x="0" y="-22820"/>
            <a:chExt cx="8022012" cy="10133849"/>
          </a:xfrm>
        </p:grpSpPr>
        <p:sp>
          <p:nvSpPr>
            <p:cNvPr id="140" name="Google Shape;140;p25"/>
            <p:cNvSpPr/>
            <p:nvPr/>
          </p:nvSpPr>
          <p:spPr>
            <a:xfrm>
              <a:off x="0" y="0"/>
              <a:ext cx="8022012" cy="10111029"/>
            </a:xfrm>
            <a:custGeom>
              <a:avLst/>
              <a:gdLst/>
              <a:ahLst/>
              <a:cxnLst/>
              <a:rect l="l" t="t" r="r" b="b"/>
              <a:pathLst>
                <a:path w="8022012" h="10111029" extrusionOk="0">
                  <a:moveTo>
                    <a:pt x="0" y="0"/>
                  </a:moveTo>
                  <a:lnTo>
                    <a:pt x="8022012" y="0"/>
                  </a:lnTo>
                  <a:lnTo>
                    <a:pt x="8022012" y="10111029"/>
                  </a:lnTo>
                  <a:lnTo>
                    <a:pt x="0" y="10111029"/>
                  </a:lnTo>
                  <a:lnTo>
                    <a:pt x="0" y="0"/>
                  </a:lnTo>
                  <a:close/>
                </a:path>
              </a:pathLst>
            </a:custGeom>
            <a:blipFill rotWithShape="1">
              <a:blip r:embed="rId5">
                <a:alphaModFix amt="70000"/>
              </a:blip>
              <a:stretch>
                <a:fillRect l="-82992"/>
              </a:stretch>
            </a:blipFill>
            <a:ln>
              <a:noFill/>
            </a:ln>
          </p:spPr>
        </p:sp>
        <p:grpSp>
          <p:nvGrpSpPr>
            <p:cNvPr id="141" name="Google Shape;141;p25"/>
            <p:cNvGrpSpPr/>
            <p:nvPr/>
          </p:nvGrpSpPr>
          <p:grpSpPr>
            <a:xfrm>
              <a:off x="0" y="-22820"/>
              <a:ext cx="7285824" cy="9297478"/>
              <a:chOff x="0" y="-9525"/>
              <a:chExt cx="1439175" cy="1836539"/>
            </a:xfrm>
          </p:grpSpPr>
          <p:sp>
            <p:nvSpPr>
              <p:cNvPr id="142" name="Google Shape;142;p25"/>
              <p:cNvSpPr/>
              <p:nvPr/>
            </p:nvSpPr>
            <p:spPr>
              <a:xfrm>
                <a:off x="0" y="0"/>
                <a:ext cx="1439175" cy="1827014"/>
              </a:xfrm>
              <a:custGeom>
                <a:avLst/>
                <a:gdLst/>
                <a:ahLst/>
                <a:cxnLst/>
                <a:rect l="l" t="t" r="r" b="b"/>
                <a:pathLst>
                  <a:path w="1439175" h="1827014" extrusionOk="0">
                    <a:moveTo>
                      <a:pt x="56672" y="0"/>
                    </a:moveTo>
                    <a:lnTo>
                      <a:pt x="1382503" y="0"/>
                    </a:lnTo>
                    <a:cubicBezTo>
                      <a:pt x="1397533" y="0"/>
                      <a:pt x="1411948" y="5971"/>
                      <a:pt x="1422576" y="16599"/>
                    </a:cubicBezTo>
                    <a:cubicBezTo>
                      <a:pt x="1433204" y="27227"/>
                      <a:pt x="1439175" y="41642"/>
                      <a:pt x="1439175" y="56672"/>
                    </a:cubicBezTo>
                    <a:lnTo>
                      <a:pt x="1439175" y="1770342"/>
                    </a:lnTo>
                    <a:cubicBezTo>
                      <a:pt x="1439175" y="1801641"/>
                      <a:pt x="1413802" y="1827014"/>
                      <a:pt x="1382503" y="1827014"/>
                    </a:cubicBezTo>
                    <a:lnTo>
                      <a:pt x="56672" y="1827014"/>
                    </a:lnTo>
                    <a:cubicBezTo>
                      <a:pt x="25373" y="1827014"/>
                      <a:pt x="0" y="1801641"/>
                      <a:pt x="0" y="1770342"/>
                    </a:cubicBezTo>
                    <a:lnTo>
                      <a:pt x="0" y="56672"/>
                    </a:lnTo>
                    <a:cubicBezTo>
                      <a:pt x="0" y="25373"/>
                      <a:pt x="25373" y="0"/>
                      <a:pt x="566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5"/>
              <p:cNvSpPr txBox="1"/>
              <p:nvPr/>
            </p:nvSpPr>
            <p:spPr>
              <a:xfrm>
                <a:off x="0" y="-9525"/>
                <a:ext cx="1439175" cy="1836539"/>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44" name="Google Shape;144;p25"/>
          <p:cNvGrpSpPr/>
          <p:nvPr/>
        </p:nvGrpSpPr>
        <p:grpSpPr>
          <a:xfrm>
            <a:off x="1459203" y="1998480"/>
            <a:ext cx="4603363" cy="6290040"/>
            <a:chOff x="0" y="0"/>
            <a:chExt cx="6137817" cy="8386720"/>
          </a:xfrm>
        </p:grpSpPr>
        <p:sp>
          <p:nvSpPr>
            <p:cNvPr id="145" name="Google Shape;145;p25"/>
            <p:cNvSpPr/>
            <p:nvPr/>
          </p:nvSpPr>
          <p:spPr>
            <a:xfrm>
              <a:off x="0" y="0"/>
              <a:ext cx="6137817" cy="3891059"/>
            </a:xfrm>
            <a:custGeom>
              <a:avLst/>
              <a:gdLst/>
              <a:ahLst/>
              <a:cxnLst/>
              <a:rect l="l" t="t" r="r" b="b"/>
              <a:pathLst>
                <a:path w="785205" h="497779" extrusionOk="0">
                  <a:moveTo>
                    <a:pt x="50454" y="0"/>
                  </a:moveTo>
                  <a:lnTo>
                    <a:pt x="734751" y="0"/>
                  </a:lnTo>
                  <a:cubicBezTo>
                    <a:pt x="748132" y="0"/>
                    <a:pt x="760965" y="5316"/>
                    <a:pt x="770427" y="14778"/>
                  </a:cubicBezTo>
                  <a:cubicBezTo>
                    <a:pt x="779889" y="24240"/>
                    <a:pt x="785205" y="37073"/>
                    <a:pt x="785205" y="50454"/>
                  </a:cubicBezTo>
                  <a:lnTo>
                    <a:pt x="785205" y="447326"/>
                  </a:lnTo>
                  <a:cubicBezTo>
                    <a:pt x="785205" y="460707"/>
                    <a:pt x="779889" y="473540"/>
                    <a:pt x="770427" y="483002"/>
                  </a:cubicBezTo>
                  <a:cubicBezTo>
                    <a:pt x="760965" y="492464"/>
                    <a:pt x="748132" y="497779"/>
                    <a:pt x="734751" y="497779"/>
                  </a:cubicBezTo>
                  <a:lnTo>
                    <a:pt x="50454" y="497779"/>
                  </a:lnTo>
                  <a:cubicBezTo>
                    <a:pt x="37073" y="497779"/>
                    <a:pt x="24240" y="492464"/>
                    <a:pt x="14778" y="483002"/>
                  </a:cubicBezTo>
                  <a:cubicBezTo>
                    <a:pt x="5316" y="473540"/>
                    <a:pt x="0" y="460707"/>
                    <a:pt x="0" y="447326"/>
                  </a:cubicBezTo>
                  <a:lnTo>
                    <a:pt x="0" y="50454"/>
                  </a:lnTo>
                  <a:cubicBezTo>
                    <a:pt x="0" y="37073"/>
                    <a:pt x="5316" y="24240"/>
                    <a:pt x="14778" y="14778"/>
                  </a:cubicBezTo>
                  <a:cubicBezTo>
                    <a:pt x="24240" y="5316"/>
                    <a:pt x="37073" y="0"/>
                    <a:pt x="50454" y="0"/>
                  </a:cubicBezTo>
                  <a:close/>
                </a:path>
              </a:pathLst>
            </a:custGeom>
            <a:blipFill rotWithShape="1">
              <a:blip r:embed="rId6">
                <a:alphaModFix/>
              </a:blip>
              <a:stretch>
                <a:fillRect t="-9149" b="-9150"/>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5"/>
            <p:cNvSpPr/>
            <p:nvPr/>
          </p:nvSpPr>
          <p:spPr>
            <a:xfrm>
              <a:off x="0" y="4477537"/>
              <a:ext cx="6137817" cy="3909183"/>
            </a:xfrm>
            <a:custGeom>
              <a:avLst/>
              <a:gdLst/>
              <a:ahLst/>
              <a:cxnLst/>
              <a:rect l="l" t="t" r="r" b="b"/>
              <a:pathLst>
                <a:path w="785205" h="500098" extrusionOk="0">
                  <a:moveTo>
                    <a:pt x="50454" y="0"/>
                  </a:moveTo>
                  <a:lnTo>
                    <a:pt x="734751" y="0"/>
                  </a:lnTo>
                  <a:cubicBezTo>
                    <a:pt x="748132" y="0"/>
                    <a:pt x="760965" y="5316"/>
                    <a:pt x="770427" y="14778"/>
                  </a:cubicBezTo>
                  <a:cubicBezTo>
                    <a:pt x="779889" y="24240"/>
                    <a:pt x="785205" y="37073"/>
                    <a:pt x="785205" y="50454"/>
                  </a:cubicBezTo>
                  <a:lnTo>
                    <a:pt x="785205" y="449644"/>
                  </a:lnTo>
                  <a:cubicBezTo>
                    <a:pt x="785205" y="463025"/>
                    <a:pt x="779889" y="475858"/>
                    <a:pt x="770427" y="485320"/>
                  </a:cubicBezTo>
                  <a:cubicBezTo>
                    <a:pt x="760965" y="494782"/>
                    <a:pt x="748132" y="500098"/>
                    <a:pt x="734751" y="500098"/>
                  </a:cubicBezTo>
                  <a:lnTo>
                    <a:pt x="50454" y="500098"/>
                  </a:lnTo>
                  <a:cubicBezTo>
                    <a:pt x="37073" y="500098"/>
                    <a:pt x="24240" y="494782"/>
                    <a:pt x="14778" y="485320"/>
                  </a:cubicBezTo>
                  <a:cubicBezTo>
                    <a:pt x="5316" y="475858"/>
                    <a:pt x="0" y="463025"/>
                    <a:pt x="0" y="449644"/>
                  </a:cubicBezTo>
                  <a:lnTo>
                    <a:pt x="0" y="50454"/>
                  </a:lnTo>
                  <a:cubicBezTo>
                    <a:pt x="0" y="37073"/>
                    <a:pt x="5316" y="24240"/>
                    <a:pt x="14778" y="14778"/>
                  </a:cubicBezTo>
                  <a:cubicBezTo>
                    <a:pt x="24240" y="5316"/>
                    <a:pt x="37073" y="0"/>
                    <a:pt x="50454" y="0"/>
                  </a:cubicBezTo>
                  <a:close/>
                </a:path>
              </a:pathLst>
            </a:custGeom>
            <a:blipFill rotWithShape="1">
              <a:blip r:embed="rId7">
                <a:alphaModFix/>
              </a:blip>
              <a:stretch>
                <a:fillRect t="-28500" b="-28500"/>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 name="Google Shape;147;p25"/>
          <p:cNvSpPr txBox="1"/>
          <p:nvPr/>
        </p:nvSpPr>
        <p:spPr>
          <a:xfrm>
            <a:off x="6971342" y="3699873"/>
            <a:ext cx="5346164" cy="6487930"/>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Clr>
                <a:srgbClr val="000000"/>
              </a:buClr>
              <a:buSzPts val="1600"/>
              <a:buFont typeface="Arial"/>
              <a:buNone/>
            </a:pPr>
            <a:r>
              <a:rPr lang="en-US" sz="2000" b="1" i="0" u="none" strike="noStrike" cap="none" dirty="0">
                <a:solidFill>
                  <a:srgbClr val="7030A0"/>
                </a:solidFill>
                <a:latin typeface="Public Sans" panose="020B0604020202020204" charset="0"/>
                <a:sym typeface="Arial"/>
              </a:rPr>
              <a:t>Que </a:t>
            </a:r>
            <a:r>
              <a:rPr lang="en-US" sz="2000" b="1" i="0" u="none" strike="noStrike" cap="none" dirty="0" err="1">
                <a:solidFill>
                  <a:srgbClr val="7030A0"/>
                </a:solidFill>
                <a:latin typeface="Public Sans" panose="020B0604020202020204" charset="0"/>
                <a:sym typeface="Arial"/>
              </a:rPr>
              <a:t>Hace</a:t>
            </a:r>
            <a:r>
              <a:rPr lang="en-US" sz="2000" b="1" i="0" u="none" strike="noStrike" cap="none" dirty="0">
                <a:solidFill>
                  <a:srgbClr val="7030A0"/>
                </a:solidFill>
                <a:latin typeface="Public Sans" panose="020B0604020202020204" charset="0"/>
                <a:sym typeface="Arial"/>
              </a:rPr>
              <a:t>:</a:t>
            </a:r>
            <a:endParaRPr sz="2000" b="1"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600"/>
              <a:buFont typeface="Arial"/>
              <a:buChar char="•"/>
            </a:pPr>
            <a:r>
              <a:rPr lang="en-US" sz="1600" b="0" i="0" u="none" strike="noStrike" cap="none" dirty="0" err="1">
                <a:solidFill>
                  <a:srgbClr val="7030A0"/>
                </a:solidFill>
                <a:latin typeface="Public Sans" panose="020B0604020202020204" charset="0"/>
                <a:sym typeface="Arial"/>
              </a:rPr>
              <a:t>Captura</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mensajes</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transmisión</a:t>
            </a:r>
            <a:r>
              <a:rPr lang="en-US" sz="1600" b="0" i="0" u="none" strike="noStrike" cap="none" dirty="0">
                <a:solidFill>
                  <a:srgbClr val="7030A0"/>
                </a:solidFill>
                <a:latin typeface="Public Sans" panose="020B0604020202020204" charset="0"/>
                <a:sym typeface="Arial"/>
              </a:rPr>
              <a:t> de plataformas de streaming.</a:t>
            </a:r>
            <a:endParaRPr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600"/>
              <a:buFont typeface="Arial"/>
              <a:buChar char="•"/>
            </a:pPr>
            <a:r>
              <a:rPr lang="en-US" sz="1600" b="0" i="0" u="none" strike="noStrike" cap="none" dirty="0">
                <a:solidFill>
                  <a:srgbClr val="7030A0"/>
                </a:solidFill>
                <a:latin typeface="Public Sans" panose="020B0604020202020204" charset="0"/>
                <a:sym typeface="Arial"/>
              </a:rPr>
              <a:t>Genera </a:t>
            </a:r>
            <a:r>
              <a:rPr lang="en-US" sz="1600" b="0" i="0" u="none" strike="noStrike" cap="none" dirty="0" err="1">
                <a:solidFill>
                  <a:srgbClr val="7030A0"/>
                </a:solidFill>
                <a:latin typeface="Public Sans" panose="020B0604020202020204" charset="0"/>
                <a:sym typeface="Arial"/>
              </a:rPr>
              <a:t>respuestas</a:t>
            </a:r>
            <a:r>
              <a:rPr lang="en-US" sz="1600" b="0" i="0" u="none" strike="noStrike" cap="none" dirty="0">
                <a:solidFill>
                  <a:srgbClr val="7030A0"/>
                </a:solidFill>
                <a:latin typeface="Public Sans" panose="020B0604020202020204" charset="0"/>
                <a:sym typeface="Arial"/>
              </a:rPr>
              <a:t> en base al </a:t>
            </a:r>
            <a:r>
              <a:rPr lang="en-US" sz="1600" b="0" i="0" u="none" strike="noStrike" cap="none" dirty="0" err="1">
                <a:solidFill>
                  <a:srgbClr val="7030A0"/>
                </a:solidFill>
                <a:latin typeface="Public Sans" panose="020B0604020202020204" charset="0"/>
                <a:sym typeface="Arial"/>
              </a:rPr>
              <a:t>mensaje</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utilizando</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modelo</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inteligencia</a:t>
            </a:r>
            <a:r>
              <a:rPr lang="en-US" sz="1600" b="0" i="0" u="none" strike="noStrike" cap="none" dirty="0">
                <a:solidFill>
                  <a:srgbClr val="7030A0"/>
                </a:solidFill>
                <a:latin typeface="Public Sans" panose="020B0604020202020204" charset="0"/>
                <a:sym typeface="Arial"/>
              </a:rPr>
              <a:t> artificial.</a:t>
            </a:r>
            <a:endParaRPr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600"/>
              <a:buFont typeface="Arial"/>
              <a:buChar char="•"/>
            </a:pPr>
            <a:r>
              <a:rPr lang="en-US" sz="1600" b="0" i="0" u="none" strike="noStrike" cap="none" dirty="0" err="1">
                <a:solidFill>
                  <a:srgbClr val="7030A0"/>
                </a:solidFill>
                <a:latin typeface="Public Sans" panose="020B0604020202020204" charset="0"/>
                <a:sym typeface="Arial"/>
              </a:rPr>
              <a:t>Conversión</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respuesta</a:t>
            </a:r>
            <a:r>
              <a:rPr lang="en-US" sz="1600" b="0" i="0" u="none" strike="noStrike" cap="none" dirty="0">
                <a:solidFill>
                  <a:srgbClr val="7030A0"/>
                </a:solidFill>
                <a:latin typeface="Public Sans" panose="020B0604020202020204" charset="0"/>
                <a:sym typeface="Arial"/>
              </a:rPr>
              <a:t> a </a:t>
            </a:r>
            <a:r>
              <a:rPr lang="en-US" sz="1600" b="0" i="0" u="none" strike="noStrike" cap="none" dirty="0" err="1">
                <a:solidFill>
                  <a:srgbClr val="7030A0"/>
                </a:solidFill>
                <a:latin typeface="Public Sans" panose="020B0604020202020204" charset="0"/>
                <a:sym typeface="Arial"/>
              </a:rPr>
              <a:t>voz</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mediante</a:t>
            </a:r>
            <a:r>
              <a:rPr lang="en-US" sz="1600" b="0" i="0" u="none" strike="noStrike" cap="none" dirty="0">
                <a:solidFill>
                  <a:srgbClr val="7030A0"/>
                </a:solidFill>
                <a:latin typeface="Public Sans" panose="020B0604020202020204" charset="0"/>
                <a:sym typeface="Arial"/>
              </a:rPr>
              <a:t> una </a:t>
            </a:r>
            <a:r>
              <a:rPr lang="en-US" sz="1600" b="0" i="0" u="none" strike="noStrike" cap="none" dirty="0" err="1">
                <a:solidFill>
                  <a:srgbClr val="7030A0"/>
                </a:solidFill>
                <a:latin typeface="Public Sans" panose="020B0604020202020204" charset="0"/>
                <a:sym typeface="Arial"/>
              </a:rPr>
              <a:t>aplicación</a:t>
            </a:r>
            <a:r>
              <a:rPr lang="en-US" sz="1600" b="0" i="0" u="none" strike="noStrike" cap="none" dirty="0">
                <a:solidFill>
                  <a:srgbClr val="7030A0"/>
                </a:solidFill>
                <a:latin typeface="Public Sans" panose="020B0604020202020204" charset="0"/>
                <a:sym typeface="Arial"/>
              </a:rPr>
              <a:t> TTS.</a:t>
            </a:r>
            <a:endParaRPr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600"/>
              <a:buFont typeface="Arial"/>
              <a:buChar char="•"/>
            </a:pPr>
            <a:r>
              <a:rPr lang="en-US" sz="1600" b="0" i="0" u="none" strike="noStrike" cap="none" dirty="0" err="1">
                <a:solidFill>
                  <a:srgbClr val="7030A0"/>
                </a:solidFill>
                <a:latin typeface="Public Sans" panose="020B0604020202020204" charset="0"/>
                <a:sym typeface="Arial"/>
              </a:rPr>
              <a:t>Integración</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mensaje</a:t>
            </a:r>
            <a:r>
              <a:rPr lang="en-US" sz="1600" b="0" i="0" u="none" strike="noStrike" cap="none" dirty="0">
                <a:solidFill>
                  <a:srgbClr val="7030A0"/>
                </a:solidFill>
                <a:latin typeface="Public Sans" panose="020B0604020202020204" charset="0"/>
                <a:sym typeface="Arial"/>
              </a:rPr>
              <a:t> TTS con </a:t>
            </a:r>
            <a:r>
              <a:rPr lang="en-US" sz="1600" b="0" i="0" u="none" strike="noStrike" cap="none" dirty="0" err="1">
                <a:solidFill>
                  <a:srgbClr val="7030A0"/>
                </a:solidFill>
                <a:latin typeface="Public Sans" panose="020B0604020202020204" charset="0"/>
                <a:sym typeface="Arial"/>
              </a:rPr>
              <a:t>personaje</a:t>
            </a:r>
            <a:r>
              <a:rPr lang="en-US" sz="1600" b="0" i="0" u="none" strike="noStrike" cap="none" dirty="0">
                <a:solidFill>
                  <a:srgbClr val="7030A0"/>
                </a:solidFill>
                <a:latin typeface="Public Sans" panose="020B0604020202020204" charset="0"/>
                <a:sym typeface="Arial"/>
              </a:rPr>
              <a:t> virtual e </a:t>
            </a:r>
            <a:r>
              <a:rPr lang="en-US" sz="1600" b="0" i="0" u="none" strike="noStrike" cap="none" dirty="0" err="1">
                <a:solidFill>
                  <a:srgbClr val="7030A0"/>
                </a:solidFill>
                <a:latin typeface="Public Sans" panose="020B0604020202020204" charset="0"/>
                <a:sym typeface="Arial"/>
              </a:rPr>
              <a:t>interactivo</a:t>
            </a:r>
            <a:r>
              <a:rPr lang="en-US" sz="1600" b="0" i="0" u="none" strike="noStrike" cap="none" dirty="0">
                <a:solidFill>
                  <a:srgbClr val="7030A0"/>
                </a:solidFill>
                <a:latin typeface="Public Sans" panose="020B0604020202020204" charset="0"/>
                <a:sym typeface="Arial"/>
              </a:rPr>
              <a:t>.</a:t>
            </a:r>
            <a:endParaRPr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600"/>
              <a:buFont typeface="Arial"/>
              <a:buChar char="•"/>
            </a:pPr>
            <a:r>
              <a:rPr lang="en-US" sz="1600" b="0" i="0" u="none" strike="noStrike" cap="none" dirty="0" err="1">
                <a:solidFill>
                  <a:srgbClr val="7030A0"/>
                </a:solidFill>
                <a:latin typeface="Public Sans" panose="020B0604020202020204" charset="0"/>
                <a:sym typeface="Arial"/>
              </a:rPr>
              <a:t>Almacenamiento</a:t>
            </a:r>
            <a:r>
              <a:rPr lang="en-US" sz="1600" b="0" i="0" u="none" strike="noStrike" cap="none" dirty="0">
                <a:solidFill>
                  <a:srgbClr val="7030A0"/>
                </a:solidFill>
                <a:latin typeface="Public Sans" panose="020B0604020202020204" charset="0"/>
                <a:sym typeface="Arial"/>
              </a:rPr>
              <a:t> de </a:t>
            </a:r>
            <a:r>
              <a:rPr lang="en-US" sz="1600" b="0" i="0" u="none" strike="noStrike" cap="none" dirty="0" err="1">
                <a:solidFill>
                  <a:srgbClr val="7030A0"/>
                </a:solidFill>
                <a:latin typeface="Public Sans" panose="020B0604020202020204" charset="0"/>
                <a:sym typeface="Arial"/>
              </a:rPr>
              <a:t>mensajes</a:t>
            </a:r>
            <a:r>
              <a:rPr lang="en-US" sz="1600" b="0" i="0" u="none" strike="noStrike" cap="none" dirty="0">
                <a:solidFill>
                  <a:srgbClr val="7030A0"/>
                </a:solidFill>
                <a:latin typeface="Public Sans" panose="020B0604020202020204" charset="0"/>
                <a:sym typeface="Arial"/>
              </a:rPr>
              <a:t> para </a:t>
            </a:r>
            <a:r>
              <a:rPr lang="en-US" sz="1600" b="0" i="0" u="none" strike="noStrike" cap="none" dirty="0" err="1">
                <a:solidFill>
                  <a:srgbClr val="7030A0"/>
                </a:solidFill>
                <a:latin typeface="Public Sans" panose="020B0604020202020204" charset="0"/>
                <a:sym typeface="Arial"/>
              </a:rPr>
              <a:t>futuras</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interacciones</a:t>
            </a:r>
            <a:r>
              <a:rPr lang="en-US" sz="1600" b="0" i="0" u="none" strike="noStrike" cap="none" dirty="0">
                <a:solidFill>
                  <a:srgbClr val="7030A0"/>
                </a:solidFill>
                <a:latin typeface="Public Sans" panose="020B0604020202020204" charset="0"/>
                <a:sym typeface="Arial"/>
              </a:rPr>
              <a:t>.</a:t>
            </a:r>
            <a:endParaRPr dirty="0">
              <a:solidFill>
                <a:srgbClr val="7030A0"/>
              </a:solidFill>
              <a:latin typeface="Public Sans" panose="020B0604020202020204" charset="0"/>
            </a:endParaRPr>
          </a:p>
          <a:p>
            <a:pPr marL="285750" marR="0" lvl="0" indent="-184150" algn="just" rtl="0">
              <a:lnSpc>
                <a:spcPct val="14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285750" marR="0" lvl="0" indent="-196850" algn="just" rtl="0">
              <a:lnSpc>
                <a:spcPct val="14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48" name="Google Shape;148;p25"/>
          <p:cNvSpPr txBox="1"/>
          <p:nvPr/>
        </p:nvSpPr>
        <p:spPr>
          <a:xfrm>
            <a:off x="8333440" y="1721856"/>
            <a:ext cx="7720019" cy="1263872"/>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311581"/>
                </a:solidFill>
                <a:latin typeface="Public Sans"/>
                <a:ea typeface="Public Sans"/>
                <a:cs typeface="Public Sans"/>
                <a:sym typeface="Public Sans"/>
              </a:rPr>
              <a:t> Funcionalidades</a:t>
            </a:r>
            <a:endParaRPr sz="1400" b="0" i="0" u="none" strike="noStrike" cap="none">
              <a:solidFill>
                <a:srgbClr val="000000"/>
              </a:solidFill>
              <a:latin typeface="Arial"/>
              <a:ea typeface="Arial"/>
              <a:cs typeface="Arial"/>
              <a:sym typeface="Arial"/>
            </a:endParaRPr>
          </a:p>
        </p:txBody>
      </p:sp>
      <p:sp>
        <p:nvSpPr>
          <p:cNvPr id="149" name="Google Shape;149;p25"/>
          <p:cNvSpPr txBox="1"/>
          <p:nvPr/>
        </p:nvSpPr>
        <p:spPr>
          <a:xfrm>
            <a:off x="12865635" y="3699873"/>
            <a:ext cx="4575199" cy="5700022"/>
          </a:xfrm>
          <a:prstGeom prst="rect">
            <a:avLst/>
          </a:prstGeom>
          <a:noFill/>
          <a:ln>
            <a:noFill/>
          </a:ln>
        </p:spPr>
        <p:txBody>
          <a:bodyPr spcFirstLastPara="1" wrap="square" lIns="0" tIns="0" rIns="0" bIns="0" anchor="t" anchorCtr="0">
            <a:spAutoFit/>
          </a:bodyPr>
          <a:lstStyle/>
          <a:p>
            <a:pPr marL="0" marR="0" lvl="0" indent="0" algn="just" rtl="0">
              <a:lnSpc>
                <a:spcPct val="200000"/>
              </a:lnSpc>
              <a:spcBef>
                <a:spcPts val="0"/>
              </a:spcBef>
              <a:spcAft>
                <a:spcPts val="0"/>
              </a:spcAft>
              <a:buClr>
                <a:srgbClr val="000000"/>
              </a:buClr>
              <a:buSzPts val="1400"/>
              <a:buFont typeface="Arial"/>
              <a:buNone/>
            </a:pPr>
            <a:r>
              <a:rPr lang="en-US" sz="2000" b="1" i="0" u="none" strike="noStrike" cap="none" dirty="0">
                <a:solidFill>
                  <a:srgbClr val="7030A0"/>
                </a:solidFill>
                <a:latin typeface="Public Sans" panose="020B0604020202020204" charset="0"/>
                <a:sym typeface="Arial"/>
              </a:rPr>
              <a:t>Que no </a:t>
            </a:r>
            <a:r>
              <a:rPr lang="en-US" sz="2000" b="1" i="0" u="none" strike="noStrike" cap="none" dirty="0" err="1">
                <a:solidFill>
                  <a:srgbClr val="7030A0"/>
                </a:solidFill>
                <a:latin typeface="Public Sans" panose="020B0604020202020204" charset="0"/>
                <a:sym typeface="Arial"/>
              </a:rPr>
              <a:t>Hace</a:t>
            </a:r>
            <a:r>
              <a:rPr lang="en-US" sz="2000" b="1" i="0" u="none" strike="noStrike" cap="none" dirty="0">
                <a:solidFill>
                  <a:srgbClr val="7030A0"/>
                </a:solidFill>
                <a:latin typeface="Public Sans" panose="020B0604020202020204" charset="0"/>
                <a:sym typeface="Arial"/>
              </a:rPr>
              <a:t>:</a:t>
            </a:r>
            <a:endParaRPr sz="2000" b="1" dirty="0">
              <a:solidFill>
                <a:srgbClr val="7030A0"/>
              </a:solidFill>
              <a:latin typeface="Public Sans" panose="020B0604020202020204" charset="0"/>
            </a:endParaRPr>
          </a:p>
          <a:p>
            <a:pPr marL="285750" marR="0" lvl="0" indent="-285750" algn="just" rtl="0">
              <a:lnSpc>
                <a:spcPct val="200000"/>
              </a:lnSpc>
              <a:spcBef>
                <a:spcPts val="0"/>
              </a:spcBef>
              <a:spcAft>
                <a:spcPts val="0"/>
              </a:spcAft>
              <a:buClr>
                <a:srgbClr val="000000"/>
              </a:buClr>
              <a:buSzPts val="1400"/>
              <a:buFont typeface="Arial"/>
              <a:buChar char="•"/>
            </a:pPr>
            <a:r>
              <a:rPr lang="en-US" sz="1600" b="0" i="0" u="none" strike="noStrike" cap="none" dirty="0" err="1">
                <a:solidFill>
                  <a:srgbClr val="7030A0"/>
                </a:solidFill>
                <a:latin typeface="Public Sans" panose="020B0604020202020204" charset="0"/>
                <a:sym typeface="Arial"/>
              </a:rPr>
              <a:t>Personalizar</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personajes</a:t>
            </a:r>
            <a:r>
              <a:rPr lang="en-US" sz="1600" b="0" i="0" u="none" strike="noStrike" cap="none" dirty="0">
                <a:solidFill>
                  <a:srgbClr val="7030A0"/>
                </a:solidFill>
                <a:latin typeface="Public Sans" panose="020B0604020202020204" charset="0"/>
                <a:sym typeface="Arial"/>
              </a:rPr>
              <a:t> </a:t>
            </a:r>
            <a:r>
              <a:rPr lang="en-US" sz="1600" b="0" i="0" u="none" strike="noStrike" cap="none" dirty="0" err="1">
                <a:solidFill>
                  <a:srgbClr val="7030A0"/>
                </a:solidFill>
                <a:latin typeface="Public Sans" panose="020B0604020202020204" charset="0"/>
                <a:sym typeface="Arial"/>
              </a:rPr>
              <a:t>virtuales</a:t>
            </a:r>
            <a:r>
              <a:rPr lang="en-US" sz="1600" b="0" i="0" u="none" strike="noStrike" cap="none" dirty="0" smtClean="0">
                <a:solidFill>
                  <a:srgbClr val="7030A0"/>
                </a:solidFill>
                <a:latin typeface="Public Sans" panose="020B0604020202020204" charset="0"/>
                <a:sym typeface="Arial"/>
              </a:rPr>
              <a:t>.</a:t>
            </a:r>
          </a:p>
          <a:p>
            <a:pPr marL="285750" lvl="0" indent="-285750" algn="just">
              <a:lnSpc>
                <a:spcPct val="200000"/>
              </a:lnSpc>
              <a:buSzPts val="1400"/>
              <a:buFont typeface="Arial"/>
              <a:buChar char="•"/>
            </a:pPr>
            <a:r>
              <a:rPr lang="en-US" sz="1600" dirty="0">
                <a:solidFill>
                  <a:srgbClr val="7030A0"/>
                </a:solidFill>
                <a:latin typeface="Public Sans" panose="020B0604020202020204" charset="0"/>
              </a:rPr>
              <a:t>No </a:t>
            </a:r>
            <a:r>
              <a:rPr lang="en-US" sz="1600" dirty="0" err="1">
                <a:solidFill>
                  <a:srgbClr val="7030A0"/>
                </a:solidFill>
                <a:latin typeface="Public Sans" panose="020B0604020202020204" charset="0"/>
              </a:rPr>
              <a:t>contempla</a:t>
            </a:r>
            <a:r>
              <a:rPr lang="en-US" sz="1600" dirty="0">
                <a:solidFill>
                  <a:srgbClr val="7030A0"/>
                </a:solidFill>
                <a:latin typeface="Public Sans" panose="020B0604020202020204" charset="0"/>
              </a:rPr>
              <a:t> </a:t>
            </a:r>
            <a:r>
              <a:rPr lang="en-US" sz="1600" dirty="0" err="1">
                <a:solidFill>
                  <a:srgbClr val="7030A0"/>
                </a:solidFill>
                <a:latin typeface="Public Sans" panose="020B0604020202020204" charset="0"/>
              </a:rPr>
              <a:t>analítica</a:t>
            </a:r>
            <a:r>
              <a:rPr lang="en-US" sz="1600" dirty="0">
                <a:solidFill>
                  <a:srgbClr val="7030A0"/>
                </a:solidFill>
                <a:latin typeface="Public Sans" panose="020B0604020202020204" charset="0"/>
              </a:rPr>
              <a:t> </a:t>
            </a:r>
            <a:r>
              <a:rPr lang="en-US" sz="1600" dirty="0" err="1">
                <a:solidFill>
                  <a:srgbClr val="7030A0"/>
                </a:solidFill>
                <a:latin typeface="Public Sans" panose="020B0604020202020204" charset="0"/>
              </a:rPr>
              <a:t>avanzada</a:t>
            </a:r>
            <a:r>
              <a:rPr lang="en-US" sz="1600" dirty="0">
                <a:solidFill>
                  <a:srgbClr val="7030A0"/>
                </a:solidFill>
                <a:latin typeface="Public Sans" panose="020B0604020202020204" charset="0"/>
              </a:rPr>
              <a:t> de </a:t>
            </a:r>
            <a:r>
              <a:rPr lang="en-US" sz="1600" dirty="0" err="1" smtClean="0">
                <a:solidFill>
                  <a:srgbClr val="7030A0"/>
                </a:solidFill>
                <a:latin typeface="Public Sans" panose="020B0604020202020204" charset="0"/>
              </a:rPr>
              <a:t>audiencia</a:t>
            </a:r>
            <a:r>
              <a:rPr lang="en-US" sz="1600" dirty="0" smtClean="0">
                <a:solidFill>
                  <a:srgbClr val="7030A0"/>
                </a:solidFill>
                <a:latin typeface="Public Sans" panose="020B0604020202020204" charset="0"/>
              </a:rPr>
              <a:t>.</a:t>
            </a:r>
          </a:p>
          <a:p>
            <a:pPr marL="285750" lvl="0" indent="-285750" algn="just">
              <a:lnSpc>
                <a:spcPct val="200000"/>
              </a:lnSpc>
              <a:buSzPts val="1400"/>
              <a:buFont typeface="Arial"/>
              <a:buChar char="•"/>
            </a:pPr>
            <a:r>
              <a:rPr lang="es-ES" sz="1600" dirty="0">
                <a:solidFill>
                  <a:srgbClr val="7030A0"/>
                </a:solidFill>
                <a:latin typeface="Public Sans" panose="020B0604020202020204" charset="0"/>
              </a:rPr>
              <a:t>No permite personalización de voz o avatar desde </a:t>
            </a:r>
            <a:r>
              <a:rPr lang="es-ES" sz="1600" dirty="0" smtClean="0">
                <a:solidFill>
                  <a:srgbClr val="7030A0"/>
                </a:solidFill>
                <a:latin typeface="Public Sans" panose="020B0604020202020204" charset="0"/>
              </a:rPr>
              <a:t>cero.</a:t>
            </a:r>
          </a:p>
          <a:p>
            <a:pPr marL="285750" lvl="0" indent="-285750" algn="just">
              <a:lnSpc>
                <a:spcPct val="200000"/>
              </a:lnSpc>
              <a:buSzPts val="1400"/>
              <a:buFont typeface="Arial"/>
              <a:buChar char="•"/>
            </a:pPr>
            <a:r>
              <a:rPr lang="en-US" sz="1600" dirty="0">
                <a:solidFill>
                  <a:srgbClr val="7030A0"/>
                </a:solidFill>
                <a:latin typeface="Public Sans" panose="020B0604020202020204" charset="0"/>
              </a:rPr>
              <a:t>No </a:t>
            </a:r>
            <a:r>
              <a:rPr lang="en-US" sz="1600" dirty="0" err="1">
                <a:solidFill>
                  <a:srgbClr val="7030A0"/>
                </a:solidFill>
                <a:latin typeface="Public Sans" panose="020B0604020202020204" charset="0"/>
              </a:rPr>
              <a:t>gestiona</a:t>
            </a:r>
            <a:r>
              <a:rPr lang="en-US" sz="1600" dirty="0">
                <a:solidFill>
                  <a:srgbClr val="7030A0"/>
                </a:solidFill>
                <a:latin typeface="Public Sans" panose="020B0604020202020204" charset="0"/>
              </a:rPr>
              <a:t> </a:t>
            </a:r>
            <a:r>
              <a:rPr lang="en-US" sz="1600" dirty="0" smtClean="0">
                <a:solidFill>
                  <a:srgbClr val="7030A0"/>
                </a:solidFill>
                <a:latin typeface="Public Sans" panose="020B0604020202020204" charset="0"/>
              </a:rPr>
              <a:t>multiples </a:t>
            </a:r>
            <a:r>
              <a:rPr lang="en-US" sz="1600" dirty="0">
                <a:solidFill>
                  <a:srgbClr val="7030A0"/>
                </a:solidFill>
                <a:latin typeface="Public Sans" panose="020B0604020202020204" charset="0"/>
              </a:rPr>
              <a:t>plataformas de streaming</a:t>
            </a:r>
            <a:endParaRPr sz="1600" dirty="0">
              <a:solidFill>
                <a:srgbClr val="7030A0"/>
              </a:solidFill>
              <a:latin typeface="Public Sans" panose="020B0604020202020204" charset="0"/>
            </a:endParaRPr>
          </a:p>
          <a:p>
            <a:pPr marL="285750" marR="0" lvl="0" indent="-196850" algn="just" rtl="0">
              <a:lnSpc>
                <a:spcPct val="140000"/>
              </a:lnSpc>
              <a:spcBef>
                <a:spcPts val="0"/>
              </a:spcBef>
              <a:spcAft>
                <a:spcPts val="0"/>
              </a:spcAft>
              <a:buClr>
                <a:srgbClr val="000000"/>
              </a:buClr>
              <a:buSzPts val="1400"/>
              <a:buFont typeface="Arial"/>
              <a:buNone/>
            </a:pPr>
            <a:endParaRPr sz="1600" b="0" i="0" u="none" strike="noStrike" cap="none" dirty="0">
              <a:solidFill>
                <a:srgbClr val="000000"/>
              </a:solidFill>
              <a:sym typeface="Arial"/>
            </a:endParaRPr>
          </a:p>
          <a:p>
            <a:pPr marL="285750" marR="0" lvl="0" indent="-196850" algn="just" rtl="0">
              <a:lnSpc>
                <a:spcPct val="140000"/>
              </a:lnSpc>
              <a:spcBef>
                <a:spcPts val="0"/>
              </a:spcBef>
              <a:spcAft>
                <a:spcPts val="0"/>
              </a:spcAft>
              <a:buClr>
                <a:srgbClr val="000000"/>
              </a:buClr>
              <a:buSzPts val="1400"/>
              <a:buFont typeface="Arial"/>
              <a:buNone/>
            </a:pPr>
            <a:endParaRPr sz="1600" b="0" i="0" u="none" strike="noStrike" cap="none" dirty="0">
              <a:solidFill>
                <a:srgbClr val="000000"/>
              </a:solidFill>
              <a:sym typeface="Arial"/>
            </a:endParaRPr>
          </a:p>
          <a:p>
            <a:pPr marL="285750" marR="0" lvl="0" indent="-196850" algn="just" rtl="0">
              <a:lnSpc>
                <a:spcPct val="140000"/>
              </a:lnSpc>
              <a:spcBef>
                <a:spcPts val="0"/>
              </a:spcBef>
              <a:spcAft>
                <a:spcPts val="0"/>
              </a:spcAft>
              <a:buClr>
                <a:srgbClr val="000000"/>
              </a:buClr>
              <a:buSzPts val="1400"/>
              <a:buFont typeface="Arial"/>
              <a:buNone/>
            </a:pPr>
            <a:endParaRPr sz="1600" b="0" i="0" u="none" strike="noStrike" cap="none" dirty="0">
              <a:solidFill>
                <a:srgbClr val="000000"/>
              </a:solidFill>
              <a:latin typeface="Arial"/>
              <a:ea typeface="Arial"/>
              <a:cs typeface="Arial"/>
              <a:sym typeface="Arial"/>
            </a:endParaRPr>
          </a:p>
          <a:p>
            <a:pPr marL="285750" marR="0" lvl="0" indent="-196850" algn="just" rtl="0">
              <a:lnSpc>
                <a:spcPct val="14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26"/>
          <p:cNvGrpSpPr/>
          <p:nvPr/>
        </p:nvGrpSpPr>
        <p:grpSpPr>
          <a:xfrm>
            <a:off x="102" y="0"/>
            <a:ext cx="18394680" cy="5749840"/>
            <a:chOff x="0" y="0"/>
            <a:chExt cx="24526240" cy="7666453"/>
          </a:xfrm>
        </p:grpSpPr>
        <p:sp>
          <p:nvSpPr>
            <p:cNvPr id="155" name="Google Shape;155;p26"/>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156" name="Google Shape;156;p26"/>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cxnSp>
        <p:nvCxnSpPr>
          <p:cNvPr id="157" name="Google Shape;157;p26"/>
          <p:cNvCxnSpPr/>
          <p:nvPr/>
        </p:nvCxnSpPr>
        <p:spPr>
          <a:xfrm>
            <a:off x="1543978" y="5321530"/>
            <a:ext cx="15200043" cy="0"/>
          </a:xfrm>
          <a:prstGeom prst="straightConnector1">
            <a:avLst/>
          </a:prstGeom>
          <a:noFill/>
          <a:ln w="38100" cap="flat" cmpd="sng">
            <a:solidFill>
              <a:srgbClr val="311581"/>
            </a:solidFill>
            <a:prstDash val="solid"/>
            <a:round/>
            <a:headEnd type="none" w="sm" len="sm"/>
            <a:tailEnd type="none" w="sm" len="sm"/>
          </a:ln>
        </p:spPr>
      </p:cxnSp>
      <p:sp>
        <p:nvSpPr>
          <p:cNvPr id="158" name="Google Shape;158;p26"/>
          <p:cNvSpPr/>
          <p:nvPr/>
        </p:nvSpPr>
        <p:spPr>
          <a:xfrm>
            <a:off x="14555279" y="2248450"/>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159" name="Google Shape;159;p26"/>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160" name="Google Shape;160;p26"/>
          <p:cNvSpPr txBox="1"/>
          <p:nvPr/>
        </p:nvSpPr>
        <p:spPr>
          <a:xfrm>
            <a:off x="6921790" y="1776707"/>
            <a:ext cx="4141177" cy="1263872"/>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Usuarios</a:t>
            </a:r>
            <a:endParaRPr sz="1400" b="0" i="0" u="none" strike="noStrike" cap="none">
              <a:solidFill>
                <a:srgbClr val="000000"/>
              </a:solidFill>
              <a:latin typeface="Arial"/>
              <a:ea typeface="Arial"/>
              <a:cs typeface="Arial"/>
              <a:sym typeface="Arial"/>
            </a:endParaRPr>
          </a:p>
        </p:txBody>
      </p:sp>
      <p:sp>
        <p:nvSpPr>
          <p:cNvPr id="161" name="Google Shape;161;p26"/>
          <p:cNvSpPr txBox="1"/>
          <p:nvPr/>
        </p:nvSpPr>
        <p:spPr>
          <a:xfrm>
            <a:off x="15479821" y="6109556"/>
            <a:ext cx="2732839" cy="399725"/>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2" name="Google Shape;162;p26"/>
          <p:cNvSpPr txBox="1"/>
          <p:nvPr/>
        </p:nvSpPr>
        <p:spPr>
          <a:xfrm>
            <a:off x="2694601" y="5500124"/>
            <a:ext cx="2369848" cy="54662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3200"/>
              <a:buFont typeface="Arial"/>
              <a:buNone/>
            </a:pPr>
            <a:r>
              <a:rPr lang="en-US" sz="3200" b="1" i="0" u="none" strike="noStrike" cap="none">
                <a:solidFill>
                  <a:srgbClr val="0C0C0C"/>
                </a:solidFill>
                <a:latin typeface="Public Sans"/>
                <a:ea typeface="Public Sans"/>
                <a:cs typeface="Public Sans"/>
                <a:sym typeface="Public Sans"/>
              </a:rPr>
              <a:t>Streamers</a:t>
            </a:r>
            <a:endParaRPr sz="3200" b="0" i="0" u="none" strike="noStrike" cap="none">
              <a:solidFill>
                <a:srgbClr val="0C0C0C"/>
              </a:solidFill>
              <a:latin typeface="Arial"/>
              <a:ea typeface="Arial"/>
              <a:cs typeface="Arial"/>
              <a:sym typeface="Arial"/>
            </a:endParaRPr>
          </a:p>
        </p:txBody>
      </p:sp>
      <p:sp>
        <p:nvSpPr>
          <p:cNvPr id="163" name="Google Shape;163;p26"/>
          <p:cNvSpPr txBox="1"/>
          <p:nvPr/>
        </p:nvSpPr>
        <p:spPr>
          <a:xfrm>
            <a:off x="12833219" y="5497527"/>
            <a:ext cx="2369848" cy="54662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3200"/>
              <a:buFont typeface="Arial"/>
              <a:buNone/>
            </a:pPr>
            <a:r>
              <a:rPr lang="en-US" sz="3200" b="1" i="0" u="none" strike="noStrike" cap="none">
                <a:solidFill>
                  <a:srgbClr val="0C0C0C"/>
                </a:solidFill>
                <a:latin typeface="Public Sans"/>
                <a:ea typeface="Public Sans"/>
                <a:cs typeface="Public Sans"/>
                <a:sym typeface="Public Sans"/>
              </a:rPr>
              <a:t>Viewers</a:t>
            </a:r>
            <a:endParaRPr sz="3200" b="0" i="0" u="none" strike="noStrike" cap="none">
              <a:solidFill>
                <a:srgbClr val="0C0C0C"/>
              </a:solidFill>
              <a:latin typeface="Arial"/>
              <a:ea typeface="Arial"/>
              <a:cs typeface="Arial"/>
              <a:sym typeface="Arial"/>
            </a:endParaRPr>
          </a:p>
        </p:txBody>
      </p:sp>
      <p:pic>
        <p:nvPicPr>
          <p:cNvPr id="164" name="Google Shape;164;p26" descr="Streamer - Free music icons"/>
          <p:cNvPicPr preferRelativeResize="0"/>
          <p:nvPr/>
        </p:nvPicPr>
        <p:blipFill rotWithShape="1">
          <a:blip r:embed="rId7">
            <a:alphaModFix/>
          </a:blip>
          <a:srcRect/>
          <a:stretch/>
        </p:blipFill>
        <p:spPr>
          <a:xfrm>
            <a:off x="3062288" y="6197841"/>
            <a:ext cx="1442099" cy="1442099"/>
          </a:xfrm>
          <a:prstGeom prst="rect">
            <a:avLst/>
          </a:prstGeom>
          <a:noFill/>
          <a:ln>
            <a:noFill/>
          </a:ln>
        </p:spPr>
      </p:pic>
      <p:pic>
        <p:nvPicPr>
          <p:cNvPr id="165" name="Google Shape;165;p26" descr="Usuario de la red - Iconos gratis de redes"/>
          <p:cNvPicPr preferRelativeResize="0"/>
          <p:nvPr/>
        </p:nvPicPr>
        <p:blipFill rotWithShape="1">
          <a:blip r:embed="rId8">
            <a:alphaModFix/>
          </a:blip>
          <a:srcRect/>
          <a:stretch/>
        </p:blipFill>
        <p:spPr>
          <a:xfrm>
            <a:off x="12833219" y="6309418"/>
            <a:ext cx="1477687" cy="1354539"/>
          </a:xfrm>
          <a:prstGeom prst="rect">
            <a:avLst/>
          </a:prstGeom>
          <a:noFill/>
          <a:ln>
            <a:noFill/>
          </a:ln>
        </p:spPr>
      </p:pic>
      <p:sp>
        <p:nvSpPr>
          <p:cNvPr id="166" name="Google Shape;166;p26"/>
          <p:cNvSpPr txBox="1"/>
          <p:nvPr/>
        </p:nvSpPr>
        <p:spPr>
          <a:xfrm>
            <a:off x="1579237" y="7940892"/>
            <a:ext cx="4600575" cy="216978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0" i="0" u="none" strike="noStrike" cap="none" dirty="0" err="1">
                <a:solidFill>
                  <a:srgbClr val="7030A0"/>
                </a:solidFill>
                <a:latin typeface="Public Sans" panose="020B0604020202020204" charset="0"/>
                <a:sym typeface="Arial"/>
              </a:rPr>
              <a:t>Encargado</a:t>
            </a:r>
            <a:r>
              <a:rPr lang="en-US" sz="1800" b="0" i="0" u="none" strike="noStrike" cap="none" dirty="0">
                <a:solidFill>
                  <a:srgbClr val="7030A0"/>
                </a:solidFill>
                <a:latin typeface="Public Sans" panose="020B0604020202020204" charset="0"/>
                <a:sym typeface="Arial"/>
              </a:rPr>
              <a:t> de </a:t>
            </a:r>
            <a:r>
              <a:rPr lang="en-US" sz="1800" b="0" i="0" u="none" strike="noStrike" cap="none" dirty="0" err="1">
                <a:solidFill>
                  <a:srgbClr val="7030A0"/>
                </a:solidFill>
                <a:latin typeface="Public Sans" panose="020B0604020202020204" charset="0"/>
                <a:sym typeface="Arial"/>
              </a:rPr>
              <a:t>interactuar</a:t>
            </a:r>
            <a:r>
              <a:rPr lang="en-US" sz="1800" b="0" i="0" u="none" strike="noStrike" cap="none" dirty="0">
                <a:solidFill>
                  <a:srgbClr val="7030A0"/>
                </a:solidFill>
                <a:latin typeface="Public Sans" panose="020B0604020202020204" charset="0"/>
                <a:sym typeface="Arial"/>
              </a:rPr>
              <a:t> con la </a:t>
            </a:r>
            <a:r>
              <a:rPr lang="en-US" sz="1800" b="0" i="0" u="none" strike="noStrike" cap="none" dirty="0" err="1">
                <a:solidFill>
                  <a:srgbClr val="7030A0"/>
                </a:solidFill>
                <a:latin typeface="Public Sans" panose="020B0604020202020204" charset="0"/>
                <a:sym typeface="Arial"/>
              </a:rPr>
              <a:t>audiencia</a:t>
            </a:r>
            <a:r>
              <a:rPr lang="en-US" sz="1800" b="0" i="0" u="none" strike="noStrike" cap="none" dirty="0">
                <a:solidFill>
                  <a:srgbClr val="7030A0"/>
                </a:solidFill>
                <a:latin typeface="Public Sans" panose="020B0604020202020204" charset="0"/>
                <a:sym typeface="Arial"/>
              </a:rPr>
              <a:t> y el </a:t>
            </a:r>
            <a:r>
              <a:rPr lang="en-US" sz="1800" b="0" i="0" u="none" strike="noStrike" cap="none" dirty="0" err="1">
                <a:solidFill>
                  <a:srgbClr val="7030A0"/>
                </a:solidFill>
                <a:latin typeface="Public Sans" panose="020B0604020202020204" charset="0"/>
                <a:sym typeface="Arial"/>
              </a:rPr>
              <a:t>asistente</a:t>
            </a:r>
            <a:r>
              <a:rPr lang="en-US" sz="1800" b="0" i="0" u="none" strike="noStrike" cap="none" dirty="0">
                <a:solidFill>
                  <a:srgbClr val="7030A0"/>
                </a:solidFill>
                <a:latin typeface="Public Sans" panose="020B0604020202020204" charset="0"/>
                <a:sym typeface="Arial"/>
              </a:rPr>
              <a:t> virtual, </a:t>
            </a:r>
            <a:r>
              <a:rPr lang="en-US" sz="1800" b="0" i="0" u="none" strike="noStrike" cap="none" dirty="0" err="1">
                <a:solidFill>
                  <a:srgbClr val="7030A0"/>
                </a:solidFill>
                <a:latin typeface="Public Sans" panose="020B0604020202020204" charset="0"/>
                <a:sym typeface="Arial"/>
              </a:rPr>
              <a:t>ajustando</a:t>
            </a:r>
            <a:r>
              <a:rPr lang="en-US" sz="1800" b="0" i="0" u="none" strike="noStrike" cap="none" dirty="0">
                <a:solidFill>
                  <a:srgbClr val="7030A0"/>
                </a:solidFill>
                <a:latin typeface="Public Sans" panose="020B0604020202020204" charset="0"/>
                <a:sym typeface="Arial"/>
              </a:rPr>
              <a:t> </a:t>
            </a:r>
            <a:r>
              <a:rPr lang="en-US" sz="1800" b="0" i="0" u="none" strike="noStrike" cap="none" dirty="0" err="1">
                <a:solidFill>
                  <a:srgbClr val="7030A0"/>
                </a:solidFill>
                <a:latin typeface="Public Sans" panose="020B0604020202020204" charset="0"/>
                <a:sym typeface="Arial"/>
              </a:rPr>
              <a:t>sus</a:t>
            </a:r>
            <a:r>
              <a:rPr lang="en-US" sz="1800" b="0" i="0" u="none" strike="noStrike" cap="none" dirty="0">
                <a:solidFill>
                  <a:srgbClr val="7030A0"/>
                </a:solidFill>
                <a:latin typeface="Public Sans" panose="020B0604020202020204" charset="0"/>
                <a:sym typeface="Arial"/>
              </a:rPr>
              <a:t> </a:t>
            </a:r>
            <a:r>
              <a:rPr lang="en-US" sz="1800" b="0" i="0" u="none" strike="noStrike" cap="none" dirty="0" err="1">
                <a:solidFill>
                  <a:srgbClr val="7030A0"/>
                </a:solidFill>
                <a:latin typeface="Public Sans" panose="020B0604020202020204" charset="0"/>
                <a:sym typeface="Arial"/>
              </a:rPr>
              <a:t>parámetros</a:t>
            </a:r>
            <a:r>
              <a:rPr lang="en-US" sz="1800" b="0" i="0" u="none" strike="noStrike" cap="none" dirty="0">
                <a:solidFill>
                  <a:srgbClr val="7030A0"/>
                </a:solidFill>
                <a:latin typeface="Public Sans" panose="020B0604020202020204" charset="0"/>
                <a:sym typeface="Arial"/>
              </a:rPr>
              <a:t> y </a:t>
            </a:r>
            <a:r>
              <a:rPr lang="en-US" sz="1800" b="0" i="0" u="none" strike="noStrike" cap="none" dirty="0" err="1">
                <a:solidFill>
                  <a:srgbClr val="7030A0"/>
                </a:solidFill>
                <a:latin typeface="Public Sans" panose="020B0604020202020204" charset="0"/>
                <a:sym typeface="Arial"/>
              </a:rPr>
              <a:t>respuestas</a:t>
            </a:r>
            <a:r>
              <a:rPr lang="en-US" sz="1800" b="0" i="0" u="none" strike="noStrike" cap="none" dirty="0">
                <a:solidFill>
                  <a:srgbClr val="7030A0"/>
                </a:solidFill>
                <a:latin typeface="Public Sans" panose="020B0604020202020204" charset="0"/>
                <a:sym typeface="Arial"/>
              </a:rPr>
              <a:t> para </a:t>
            </a:r>
            <a:r>
              <a:rPr lang="en-US" sz="1800" b="0" i="0" u="none" strike="noStrike" cap="none" dirty="0" err="1">
                <a:solidFill>
                  <a:srgbClr val="7030A0"/>
                </a:solidFill>
                <a:latin typeface="Public Sans" panose="020B0604020202020204" charset="0"/>
                <a:sym typeface="Arial"/>
              </a:rPr>
              <a:t>mejorar</a:t>
            </a:r>
            <a:r>
              <a:rPr lang="en-US" sz="1800" b="0" i="0" u="none" strike="noStrike" cap="none" dirty="0">
                <a:solidFill>
                  <a:srgbClr val="7030A0"/>
                </a:solidFill>
                <a:latin typeface="Public Sans" panose="020B0604020202020204" charset="0"/>
                <a:sym typeface="Arial"/>
              </a:rPr>
              <a:t> </a:t>
            </a:r>
            <a:r>
              <a:rPr lang="en-US" sz="1800" b="0" i="0" u="none" strike="noStrike" cap="none" dirty="0" err="1">
                <a:solidFill>
                  <a:srgbClr val="7030A0"/>
                </a:solidFill>
                <a:latin typeface="Public Sans" panose="020B0604020202020204" charset="0"/>
                <a:sym typeface="Arial"/>
              </a:rPr>
              <a:t>continuamente</a:t>
            </a:r>
            <a:r>
              <a:rPr lang="en-US" sz="1800" b="0" i="0" u="none" strike="noStrike" cap="none" dirty="0">
                <a:solidFill>
                  <a:srgbClr val="7030A0"/>
                </a:solidFill>
                <a:latin typeface="Public Sans" panose="020B0604020202020204" charset="0"/>
                <a:sym typeface="Arial"/>
              </a:rPr>
              <a:t> la </a:t>
            </a:r>
            <a:r>
              <a:rPr lang="en-US" sz="1800" b="0" i="0" u="none" strike="noStrike" cap="none" dirty="0" err="1">
                <a:solidFill>
                  <a:srgbClr val="7030A0"/>
                </a:solidFill>
                <a:latin typeface="Public Sans" panose="020B0604020202020204" charset="0"/>
                <a:sym typeface="Arial"/>
              </a:rPr>
              <a:t>experiencia</a:t>
            </a:r>
            <a:r>
              <a:rPr lang="en-US" sz="1800" b="0" i="0" u="none" strike="noStrike" cap="none" dirty="0">
                <a:solidFill>
                  <a:srgbClr val="7030A0"/>
                </a:solidFill>
                <a:latin typeface="Public Sans" panose="020B0604020202020204" charset="0"/>
                <a:sym typeface="Arial"/>
              </a:rPr>
              <a:t> de ambos.</a:t>
            </a:r>
            <a:endParaRPr sz="1800" b="0" i="0" u="none" strike="noStrike" cap="none" dirty="0">
              <a:solidFill>
                <a:srgbClr val="7030A0"/>
              </a:solidFill>
              <a:latin typeface="Public Sans" panose="020B0604020202020204" charset="0"/>
              <a:sym typeface="Arial"/>
            </a:endParaRPr>
          </a:p>
        </p:txBody>
      </p:sp>
      <p:sp>
        <p:nvSpPr>
          <p:cNvPr id="167" name="Google Shape;167;p26"/>
          <p:cNvSpPr txBox="1"/>
          <p:nvPr/>
        </p:nvSpPr>
        <p:spPr>
          <a:xfrm>
            <a:off x="11276870" y="7940892"/>
            <a:ext cx="5000700"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0" i="0" u="none" strike="noStrike" cap="none" dirty="0" err="1">
                <a:solidFill>
                  <a:srgbClr val="7030A0"/>
                </a:solidFill>
                <a:latin typeface="Public Sans" panose="020B0604020202020204" charset="0"/>
                <a:sym typeface="Arial"/>
              </a:rPr>
              <a:t>Usuario</a:t>
            </a:r>
            <a:r>
              <a:rPr lang="en-US" sz="1800" b="0" i="0" u="none" strike="noStrike" cap="none" dirty="0">
                <a:solidFill>
                  <a:srgbClr val="7030A0"/>
                </a:solidFill>
                <a:latin typeface="Public Sans" panose="020B0604020202020204" charset="0"/>
                <a:sym typeface="Arial"/>
              </a:rPr>
              <a:t>, el </a:t>
            </a:r>
            <a:r>
              <a:rPr lang="en-US" sz="1800" b="0" i="0" u="none" strike="noStrike" cap="none" dirty="0" err="1">
                <a:solidFill>
                  <a:srgbClr val="7030A0"/>
                </a:solidFill>
                <a:latin typeface="Public Sans" panose="020B0604020202020204" charset="0"/>
                <a:sym typeface="Arial"/>
              </a:rPr>
              <a:t>cual</a:t>
            </a:r>
            <a:r>
              <a:rPr lang="en-US" sz="1800" b="0" i="0" u="none" strike="noStrike" cap="none" dirty="0">
                <a:solidFill>
                  <a:srgbClr val="7030A0"/>
                </a:solidFill>
                <a:latin typeface="Public Sans" panose="020B0604020202020204" charset="0"/>
                <a:sym typeface="Arial"/>
              </a:rPr>
              <a:t>  </a:t>
            </a:r>
            <a:r>
              <a:rPr lang="en-US" sz="1800" b="0" i="0" u="none" strike="noStrike" cap="none" dirty="0" err="1">
                <a:solidFill>
                  <a:srgbClr val="7030A0"/>
                </a:solidFill>
                <a:latin typeface="Public Sans" panose="020B0604020202020204" charset="0"/>
                <a:sym typeface="Arial"/>
              </a:rPr>
              <a:t>visualiza</a:t>
            </a:r>
            <a:r>
              <a:rPr lang="en-US" sz="1800" b="0" i="0" u="none" strike="noStrike" cap="none" dirty="0">
                <a:solidFill>
                  <a:srgbClr val="7030A0"/>
                </a:solidFill>
                <a:latin typeface="Public Sans" panose="020B0604020202020204" charset="0"/>
                <a:sym typeface="Arial"/>
              </a:rPr>
              <a:t> la </a:t>
            </a:r>
            <a:r>
              <a:rPr lang="en-US" sz="1800" b="0" i="0" u="none" strike="noStrike" cap="none" dirty="0" err="1">
                <a:solidFill>
                  <a:srgbClr val="7030A0"/>
                </a:solidFill>
                <a:latin typeface="Public Sans" panose="020B0604020202020204" charset="0"/>
                <a:sym typeface="Arial"/>
              </a:rPr>
              <a:t>transmisión</a:t>
            </a:r>
            <a:r>
              <a:rPr lang="en-US" sz="1800" b="0" i="0" u="none" strike="noStrike" cap="none" dirty="0">
                <a:solidFill>
                  <a:srgbClr val="7030A0"/>
                </a:solidFill>
                <a:latin typeface="Public Sans" panose="020B0604020202020204" charset="0"/>
                <a:sym typeface="Arial"/>
              </a:rPr>
              <a:t> e </a:t>
            </a:r>
            <a:r>
              <a:rPr lang="en-US" sz="1800" b="0" i="0" u="none" strike="noStrike" cap="none" dirty="0" err="1">
                <a:solidFill>
                  <a:srgbClr val="7030A0"/>
                </a:solidFill>
                <a:latin typeface="Public Sans" panose="020B0604020202020204" charset="0"/>
                <a:sym typeface="Arial"/>
              </a:rPr>
              <a:t>interactúa</a:t>
            </a:r>
            <a:r>
              <a:rPr lang="en-US" sz="1800" b="0" i="0" u="none" strike="noStrike" cap="none" dirty="0">
                <a:solidFill>
                  <a:srgbClr val="7030A0"/>
                </a:solidFill>
                <a:latin typeface="Public Sans" panose="020B0604020202020204" charset="0"/>
                <a:sym typeface="Arial"/>
              </a:rPr>
              <a:t> con el streamer a </a:t>
            </a:r>
            <a:r>
              <a:rPr lang="en-US" sz="1800" b="0" i="0" u="none" strike="noStrike" cap="none" dirty="0" err="1">
                <a:solidFill>
                  <a:srgbClr val="7030A0"/>
                </a:solidFill>
                <a:latin typeface="Public Sans" panose="020B0604020202020204" charset="0"/>
                <a:sym typeface="Arial"/>
              </a:rPr>
              <a:t>través</a:t>
            </a:r>
            <a:r>
              <a:rPr lang="en-US" sz="1800" b="0" i="0" u="none" strike="noStrike" cap="none" dirty="0">
                <a:solidFill>
                  <a:srgbClr val="7030A0"/>
                </a:solidFill>
                <a:latin typeface="Public Sans" panose="020B0604020202020204" charset="0"/>
                <a:sym typeface="Arial"/>
              </a:rPr>
              <a:t> del chat, </a:t>
            </a:r>
            <a:r>
              <a:rPr lang="en-US" sz="1800" b="0" i="0" u="none" strike="noStrike" cap="none" dirty="0" err="1">
                <a:solidFill>
                  <a:srgbClr val="7030A0"/>
                </a:solidFill>
                <a:latin typeface="Public Sans" panose="020B0604020202020204" charset="0"/>
                <a:sym typeface="Arial"/>
              </a:rPr>
              <a:t>contribuyendo</a:t>
            </a:r>
            <a:r>
              <a:rPr lang="en-US" sz="1800" b="0" i="0" u="none" strike="noStrike" cap="none" dirty="0">
                <a:solidFill>
                  <a:srgbClr val="7030A0"/>
                </a:solidFill>
                <a:latin typeface="Public Sans" panose="020B0604020202020204" charset="0"/>
                <a:sym typeface="Arial"/>
              </a:rPr>
              <a:t> a la </a:t>
            </a:r>
            <a:r>
              <a:rPr lang="en-US" sz="1800" b="0" i="0" u="none" strike="noStrike" cap="none" dirty="0" err="1">
                <a:solidFill>
                  <a:srgbClr val="7030A0"/>
                </a:solidFill>
                <a:latin typeface="Public Sans" panose="020B0604020202020204" charset="0"/>
                <a:sym typeface="Arial"/>
              </a:rPr>
              <a:t>dinámica</a:t>
            </a:r>
            <a:r>
              <a:rPr lang="en-US" sz="1800" b="0" i="0" u="none" strike="noStrike" cap="none" dirty="0">
                <a:solidFill>
                  <a:srgbClr val="7030A0"/>
                </a:solidFill>
                <a:latin typeface="Public Sans" panose="020B0604020202020204" charset="0"/>
                <a:sym typeface="Arial"/>
              </a:rPr>
              <a:t> de la </a:t>
            </a:r>
            <a:r>
              <a:rPr lang="en-US" sz="1800" b="0" i="0" u="none" strike="noStrike" cap="none" dirty="0" err="1">
                <a:solidFill>
                  <a:srgbClr val="7030A0"/>
                </a:solidFill>
                <a:latin typeface="Public Sans" panose="020B0604020202020204" charset="0"/>
                <a:sym typeface="Arial"/>
              </a:rPr>
              <a:t>transmisión</a:t>
            </a:r>
            <a:r>
              <a:rPr lang="en-US" sz="1800" b="0" i="0" u="none" strike="noStrike" cap="none" dirty="0">
                <a:solidFill>
                  <a:srgbClr val="7030A0"/>
                </a:solidFill>
                <a:latin typeface="Public Sans" panose="020B0604020202020204" charset="0"/>
                <a:sym typeface="Arial"/>
              </a:rPr>
              <a:t> y el </a:t>
            </a:r>
            <a:r>
              <a:rPr lang="en-US" sz="1800" b="0" i="0" u="none" strike="noStrike" cap="none" dirty="0" err="1">
                <a:solidFill>
                  <a:srgbClr val="7030A0"/>
                </a:solidFill>
                <a:latin typeface="Public Sans" panose="020B0604020202020204" charset="0"/>
                <a:sym typeface="Arial"/>
              </a:rPr>
              <a:t>asistente</a:t>
            </a:r>
            <a:r>
              <a:rPr lang="en-US" sz="1800" b="0" i="0" u="none" strike="noStrike" cap="none" dirty="0">
                <a:solidFill>
                  <a:srgbClr val="7030A0"/>
                </a:solidFill>
                <a:latin typeface="Public Sans" panose="020B0604020202020204" charset="0"/>
                <a:sym typeface="Arial"/>
              </a:rPr>
              <a:t>.</a:t>
            </a:r>
            <a:endParaRPr sz="1800" b="0" i="0" u="none" strike="noStrike" cap="none" dirty="0">
              <a:solidFill>
                <a:srgbClr val="7030A0"/>
              </a:solidFill>
              <a:latin typeface="Public Sans" panose="020B0604020202020204" charset="0"/>
              <a:sym typeface="Arial"/>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26"/>
          <p:cNvGrpSpPr/>
          <p:nvPr/>
        </p:nvGrpSpPr>
        <p:grpSpPr>
          <a:xfrm>
            <a:off x="-182020" y="146805"/>
            <a:ext cx="18394680" cy="4203290"/>
            <a:chOff x="0" y="0"/>
            <a:chExt cx="24526240" cy="7666453"/>
          </a:xfrm>
        </p:grpSpPr>
        <p:sp>
          <p:nvSpPr>
            <p:cNvPr id="155" name="Google Shape;155;p26"/>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156" name="Google Shape;156;p26"/>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sp>
        <p:nvSpPr>
          <p:cNvPr id="158" name="Google Shape;158;p26"/>
          <p:cNvSpPr/>
          <p:nvPr/>
        </p:nvSpPr>
        <p:spPr>
          <a:xfrm>
            <a:off x="14491144" y="1248412"/>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159" name="Google Shape;159;p26"/>
          <p:cNvSpPr/>
          <p:nvPr/>
        </p:nvSpPr>
        <p:spPr>
          <a:xfrm flipH="1">
            <a:off x="13136585" y="342787"/>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160" name="Google Shape;160;p26"/>
          <p:cNvSpPr txBox="1"/>
          <p:nvPr/>
        </p:nvSpPr>
        <p:spPr>
          <a:xfrm>
            <a:off x="1026237" y="332032"/>
            <a:ext cx="14453584" cy="1263872"/>
          </a:xfrm>
          <a:prstGeom prst="rect">
            <a:avLst/>
          </a:prstGeom>
          <a:noFill/>
          <a:ln>
            <a:noFill/>
          </a:ln>
        </p:spPr>
        <p:txBody>
          <a:bodyPr spcFirstLastPara="1" wrap="square" lIns="0" tIns="0" rIns="0" bIns="0" anchor="t" anchorCtr="0">
            <a:spAutoFit/>
          </a:bodyPr>
          <a:lstStyle/>
          <a:p>
            <a:pPr lvl="0">
              <a:lnSpc>
                <a:spcPct val="111001"/>
              </a:lnSpc>
              <a:buSzPts val="7399"/>
            </a:pPr>
            <a:r>
              <a:rPr lang="en-US" sz="7399" b="1" dirty="0" smtClean="0">
                <a:solidFill>
                  <a:srgbClr val="FFFFFF"/>
                </a:solidFill>
                <a:latin typeface="Public Sans"/>
                <a:ea typeface="Public Sans"/>
                <a:cs typeface="Public Sans"/>
                <a:sym typeface="Public Sans"/>
              </a:rPr>
              <a:t>Meta </a:t>
            </a:r>
            <a:r>
              <a:rPr lang="en-US" sz="7399" b="1" dirty="0">
                <a:solidFill>
                  <a:srgbClr val="FFFFFF"/>
                </a:solidFill>
                <a:latin typeface="Public Sans"/>
                <a:ea typeface="Public Sans"/>
                <a:cs typeface="Public Sans"/>
                <a:sym typeface="Public Sans"/>
              </a:rPr>
              <a:t>del Proyecto APT</a:t>
            </a:r>
            <a:endParaRPr sz="1400" b="0" i="0" u="none" strike="noStrike" cap="none" dirty="0">
              <a:solidFill>
                <a:srgbClr val="000000"/>
              </a:solidFill>
              <a:latin typeface="Arial"/>
              <a:ea typeface="Arial"/>
              <a:cs typeface="Arial"/>
              <a:sym typeface="Arial"/>
            </a:endParaRPr>
          </a:p>
        </p:txBody>
      </p:sp>
      <p:sp>
        <p:nvSpPr>
          <p:cNvPr id="161" name="Google Shape;161;p26"/>
          <p:cNvSpPr txBox="1"/>
          <p:nvPr/>
        </p:nvSpPr>
        <p:spPr>
          <a:xfrm>
            <a:off x="15479821" y="6109556"/>
            <a:ext cx="2732839" cy="399725"/>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graphicFrame>
        <p:nvGraphicFramePr>
          <p:cNvPr id="4" name="Gráfico 3"/>
          <p:cNvGraphicFramePr/>
          <p:nvPr>
            <p:extLst>
              <p:ext uri="{D42A27DB-BD31-4B8C-83A1-F6EECF244321}">
                <p14:modId xmlns:p14="http://schemas.microsoft.com/office/powerpoint/2010/main" val="585753107"/>
              </p:ext>
            </p:extLst>
          </p:nvPr>
        </p:nvGraphicFramePr>
        <p:xfrm>
          <a:off x="604573" y="4201975"/>
          <a:ext cx="7330059" cy="5089510"/>
        </p:xfrm>
        <a:graphic>
          <a:graphicData uri="http://schemas.openxmlformats.org/drawingml/2006/chart">
            <c:chart xmlns:c="http://schemas.openxmlformats.org/drawingml/2006/chart" xmlns:r="http://schemas.openxmlformats.org/officeDocument/2006/relationships" r:id="rId7"/>
          </a:graphicData>
        </a:graphic>
      </p:graphicFrame>
      <p:sp>
        <p:nvSpPr>
          <p:cNvPr id="6" name="CuadroTexto 5"/>
          <p:cNvSpPr txBox="1"/>
          <p:nvPr/>
        </p:nvSpPr>
        <p:spPr>
          <a:xfrm>
            <a:off x="8454771" y="4329982"/>
            <a:ext cx="9363628" cy="2794548"/>
          </a:xfrm>
          <a:prstGeom prst="rect">
            <a:avLst/>
          </a:prstGeom>
          <a:noFill/>
        </p:spPr>
        <p:txBody>
          <a:bodyPr wrap="square" rtlCol="0">
            <a:spAutoFit/>
          </a:bodyPr>
          <a:lstStyle/>
          <a:p>
            <a:pPr algn="just">
              <a:lnSpc>
                <a:spcPct val="150000"/>
              </a:lnSpc>
            </a:pPr>
            <a:r>
              <a:rPr lang="es-ES" sz="2400" dirty="0">
                <a:solidFill>
                  <a:srgbClr val="7030A0"/>
                </a:solidFill>
                <a:latin typeface="Public Sans" panose="020B0604020202020204" charset="0"/>
              </a:rPr>
              <a:t>Con el proyecto APT se busca incrementar en más de un </a:t>
            </a:r>
            <a:r>
              <a:rPr lang="es-ES" sz="2400" dirty="0" smtClean="0">
                <a:solidFill>
                  <a:srgbClr val="7030A0"/>
                </a:solidFill>
                <a:latin typeface="Public Sans" panose="020B0604020202020204" charset="0"/>
              </a:rPr>
              <a:t>20% </a:t>
            </a:r>
            <a:r>
              <a:rPr lang="es-ES" sz="2400" dirty="0">
                <a:solidFill>
                  <a:srgbClr val="7030A0"/>
                </a:solidFill>
                <a:latin typeface="Public Sans" panose="020B0604020202020204" charset="0"/>
              </a:rPr>
              <a:t>la calidad e interacción de las transmisiones en vivo, pasando de un 40% ofrecido por las soluciones actuales a un 6</a:t>
            </a:r>
            <a:r>
              <a:rPr lang="es-ES" sz="2400" dirty="0" smtClean="0">
                <a:solidFill>
                  <a:srgbClr val="7030A0"/>
                </a:solidFill>
                <a:latin typeface="Public Sans" panose="020B0604020202020204" charset="0"/>
              </a:rPr>
              <a:t>0</a:t>
            </a:r>
            <a:r>
              <a:rPr lang="es-ES" sz="2400" dirty="0">
                <a:solidFill>
                  <a:srgbClr val="7030A0"/>
                </a:solidFill>
                <a:latin typeface="Public Sans" panose="020B0604020202020204" charset="0"/>
              </a:rPr>
              <a:t>% </a:t>
            </a:r>
            <a:r>
              <a:rPr lang="es-ES" sz="2400" dirty="0" smtClean="0">
                <a:solidFill>
                  <a:srgbClr val="7030A0"/>
                </a:solidFill>
                <a:latin typeface="Public Sans" panose="020B0604020202020204" charset="0"/>
              </a:rPr>
              <a:t>garantizado, </a:t>
            </a:r>
            <a:r>
              <a:rPr lang="es-ES" sz="2400" dirty="0">
                <a:solidFill>
                  <a:srgbClr val="7030A0"/>
                </a:solidFill>
                <a:latin typeface="Public Sans" panose="020B0604020202020204" charset="0"/>
              </a:rPr>
              <a:t>asegurando experiencias más dinámicas, fluidas y participativas para los </a:t>
            </a:r>
            <a:r>
              <a:rPr lang="es-ES" sz="2400" dirty="0" smtClean="0">
                <a:solidFill>
                  <a:srgbClr val="7030A0"/>
                </a:solidFill>
                <a:latin typeface="Public Sans" panose="020B0604020202020204" charset="0"/>
              </a:rPr>
              <a:t>espectadores.</a:t>
            </a:r>
            <a:endParaRPr lang="en-US" sz="2400" dirty="0">
              <a:solidFill>
                <a:srgbClr val="7030A0"/>
              </a:solidFill>
              <a:latin typeface="Public Sans" panose="020B0604020202020204" charset="0"/>
            </a:endParaRPr>
          </a:p>
        </p:txBody>
      </p:sp>
    </p:spTree>
    <p:extLst>
      <p:ext uri="{BB962C8B-B14F-4D97-AF65-F5344CB8AC3E}">
        <p14:creationId xmlns:p14="http://schemas.microsoft.com/office/powerpoint/2010/main" val="3845881842"/>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19" b="-9217"/>
            </a:stretch>
          </a:blipFill>
          <a:ln>
            <a:noFill/>
          </a:ln>
        </p:spPr>
      </p:sp>
      <p:sp>
        <p:nvSpPr>
          <p:cNvPr id="173" name="Google Shape;173;p5"/>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4">
              <a:alphaModFix amt="19999"/>
            </a:blip>
            <a:stretch>
              <a:fillRect/>
            </a:stretch>
          </a:blipFill>
          <a:ln>
            <a:noFill/>
          </a:ln>
        </p:spPr>
      </p:sp>
      <p:sp>
        <p:nvSpPr>
          <p:cNvPr id="174" name="Google Shape;174;p5"/>
          <p:cNvSpPr/>
          <p:nvPr/>
        </p:nvSpPr>
        <p:spPr>
          <a:xfrm>
            <a:off x="9437446" y="1028700"/>
            <a:ext cx="9711503" cy="9258300"/>
          </a:xfrm>
          <a:custGeom>
            <a:avLst/>
            <a:gdLst/>
            <a:ahLst/>
            <a:cxnLst/>
            <a:rect l="l" t="t" r="r" b="b"/>
            <a:pathLst>
              <a:path w="9711503" h="9258300" extrusionOk="0">
                <a:moveTo>
                  <a:pt x="0" y="0"/>
                </a:moveTo>
                <a:lnTo>
                  <a:pt x="9711503" y="0"/>
                </a:lnTo>
                <a:lnTo>
                  <a:pt x="9711503" y="9258300"/>
                </a:lnTo>
                <a:lnTo>
                  <a:pt x="0" y="9258300"/>
                </a:lnTo>
                <a:lnTo>
                  <a:pt x="0" y="0"/>
                </a:lnTo>
                <a:close/>
              </a:path>
            </a:pathLst>
          </a:custGeom>
          <a:blipFill rotWithShape="1">
            <a:blip r:embed="rId5">
              <a:alphaModFix/>
            </a:blip>
            <a:stretch>
              <a:fillRect/>
            </a:stretch>
          </a:blipFill>
          <a:ln>
            <a:noFill/>
          </a:ln>
        </p:spPr>
      </p:sp>
      <p:sp>
        <p:nvSpPr>
          <p:cNvPr id="175" name="Google Shape;175;p5"/>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cxnSp>
        <p:nvCxnSpPr>
          <p:cNvPr id="176" name="Google Shape;176;p5"/>
          <p:cNvCxnSpPr/>
          <p:nvPr/>
        </p:nvCxnSpPr>
        <p:spPr>
          <a:xfrm>
            <a:off x="1028700" y="1556284"/>
            <a:ext cx="6225810" cy="0"/>
          </a:xfrm>
          <a:prstGeom prst="straightConnector1">
            <a:avLst/>
          </a:prstGeom>
          <a:noFill/>
          <a:ln w="38100" cap="flat" cmpd="sng">
            <a:solidFill>
              <a:srgbClr val="FFFFFF"/>
            </a:solidFill>
            <a:prstDash val="solid"/>
            <a:round/>
            <a:headEnd type="oval" w="lg" len="lg"/>
            <a:tailEnd type="oval" w="lg" len="lg"/>
          </a:ln>
        </p:spPr>
      </p:cxnSp>
      <p:sp>
        <p:nvSpPr>
          <p:cNvPr id="177" name="Google Shape;177;p5"/>
          <p:cNvSpPr txBox="1"/>
          <p:nvPr/>
        </p:nvSpPr>
        <p:spPr>
          <a:xfrm>
            <a:off x="1028700" y="914334"/>
            <a:ext cx="4955072" cy="565750"/>
          </a:xfrm>
          <a:prstGeom prst="rect">
            <a:avLst/>
          </a:prstGeom>
          <a:noFill/>
          <a:ln>
            <a:noFill/>
          </a:ln>
        </p:spPr>
        <p:txBody>
          <a:bodyPr spcFirstLastPara="1" wrap="square" lIns="0" tIns="0" rIns="0" bIns="0" anchor="t" anchorCtr="0">
            <a:spAutoFit/>
          </a:bodyPr>
          <a:lstStyle/>
          <a:p>
            <a:pPr marL="0" marR="0" lvl="0" indent="0" algn="l" rtl="0">
              <a:lnSpc>
                <a:spcPct val="153997"/>
              </a:lnSpc>
              <a:spcBef>
                <a:spcPts val="0"/>
              </a:spcBef>
              <a:spcAft>
                <a:spcPts val="0"/>
              </a:spcAft>
              <a:buClr>
                <a:srgbClr val="000000"/>
              </a:buClr>
              <a:buSzPts val="3002"/>
              <a:buFont typeface="Arial"/>
              <a:buNone/>
            </a:pPr>
            <a:r>
              <a:rPr lang="en-US" sz="3002" b="0" i="0" u="none" strike="noStrike" cap="none">
                <a:solidFill>
                  <a:srgbClr val="FFFFFF"/>
                </a:solidFill>
                <a:latin typeface="Public Sans"/>
                <a:ea typeface="Public Sans"/>
                <a:cs typeface="Public Sans"/>
                <a:sym typeface="Public Sans"/>
              </a:rPr>
              <a:t>Objetivos del Proyecto</a:t>
            </a:r>
            <a:endParaRPr sz="1400" b="0" i="0" u="none" strike="noStrike" cap="none">
              <a:solidFill>
                <a:srgbClr val="000000"/>
              </a:solidFill>
              <a:latin typeface="Arial"/>
              <a:ea typeface="Arial"/>
              <a:cs typeface="Arial"/>
              <a:sym typeface="Arial"/>
            </a:endParaRPr>
          </a:p>
        </p:txBody>
      </p:sp>
      <p:sp>
        <p:nvSpPr>
          <p:cNvPr id="178" name="Google Shape;178;p5"/>
          <p:cNvSpPr txBox="1"/>
          <p:nvPr/>
        </p:nvSpPr>
        <p:spPr>
          <a:xfrm>
            <a:off x="1028700" y="4320316"/>
            <a:ext cx="7313128" cy="493983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Arial"/>
              <a:buNone/>
            </a:pPr>
            <a:r>
              <a:rPr lang="en-US" sz="2000" b="1" i="0" u="none" strike="noStrike" cap="none">
                <a:solidFill>
                  <a:srgbClr val="FFFFFF"/>
                </a:solidFill>
                <a:latin typeface="Public Sans"/>
                <a:ea typeface="Public Sans"/>
                <a:cs typeface="Public Sans"/>
                <a:sym typeface="Public Sans"/>
              </a:rPr>
              <a:t>Objetivos Específicos: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1" i="0" u="none" strike="noStrike" cap="none">
              <a:solidFill>
                <a:srgbClr val="FFFFFF"/>
              </a:solidFill>
              <a:latin typeface="Public Sans"/>
              <a:ea typeface="Public Sans"/>
              <a:cs typeface="Public Sans"/>
              <a:sym typeface="Public Sans"/>
            </a:endParaRPr>
          </a:p>
          <a:p>
            <a:pPr marL="431805" marR="0" lvl="1" indent="-215901"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Crear un producto mínimo viable (PMV).</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0" i="0" u="none" strike="noStrike" cap="none">
              <a:solidFill>
                <a:srgbClr val="FFFFFF"/>
              </a:solidFill>
              <a:latin typeface="Public Sans"/>
              <a:ea typeface="Public Sans"/>
              <a:cs typeface="Public Sans"/>
              <a:sym typeface="Public Sans"/>
            </a:endParaRPr>
          </a:p>
          <a:p>
            <a:pPr marL="431805" marR="0" lvl="1" indent="-215901"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Integrar las APIs de OpenAI y ElevenLabs.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0" i="0" u="none" strike="noStrike" cap="none">
              <a:solidFill>
                <a:srgbClr val="FFFFFF"/>
              </a:solidFill>
              <a:latin typeface="Public Sans"/>
              <a:ea typeface="Public Sans"/>
              <a:cs typeface="Public Sans"/>
              <a:sym typeface="Public Sans"/>
            </a:endParaRPr>
          </a:p>
          <a:p>
            <a:pPr marL="431805" marR="0" lvl="1" indent="-215901"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Implementar salida de audio virtual.</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0" i="0" u="none" strike="noStrike" cap="none">
              <a:solidFill>
                <a:srgbClr val="FFFFFF"/>
              </a:solidFill>
              <a:latin typeface="Public Sans"/>
              <a:ea typeface="Public Sans"/>
              <a:cs typeface="Public Sans"/>
              <a:sym typeface="Public Sans"/>
            </a:endParaRPr>
          </a:p>
          <a:p>
            <a:pPr marL="431805" marR="0" lvl="1" indent="-215901"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Diseñar una aplicación de escritorio para la configuración del asistente.</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0" i="0" u="none" strike="noStrike" cap="none">
              <a:solidFill>
                <a:srgbClr val="FFFFFF"/>
              </a:solidFill>
              <a:latin typeface="Public Sans"/>
              <a:ea typeface="Public Sans"/>
              <a:cs typeface="Public Sans"/>
              <a:sym typeface="Public Sans"/>
            </a:endParaRPr>
          </a:p>
          <a:p>
            <a:pPr marL="431805" marR="0" lvl="1" indent="-215901"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Incorporar una base de datos para almacenar interacciones.</a:t>
            </a:r>
            <a:endParaRPr sz="14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2000"/>
              <a:buFont typeface="Arial"/>
              <a:buNone/>
            </a:pPr>
            <a:endParaRPr sz="2000" b="0" i="0" u="none" strike="noStrike" cap="none">
              <a:solidFill>
                <a:srgbClr val="FFFFFF"/>
              </a:solidFill>
              <a:latin typeface="Public Sans"/>
              <a:ea typeface="Public Sans"/>
              <a:cs typeface="Public Sans"/>
              <a:sym typeface="Public Sans"/>
            </a:endParaRPr>
          </a:p>
        </p:txBody>
      </p:sp>
      <p:sp>
        <p:nvSpPr>
          <p:cNvPr id="179" name="Google Shape;179;p5"/>
          <p:cNvSpPr txBox="1"/>
          <p:nvPr/>
        </p:nvSpPr>
        <p:spPr>
          <a:xfrm>
            <a:off x="1028700" y="2008248"/>
            <a:ext cx="8115300" cy="1672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400"/>
              <a:buFont typeface="Arial"/>
              <a:buNone/>
            </a:pPr>
            <a:r>
              <a:rPr lang="en-US" sz="2400" b="1" i="0" u="none" strike="noStrike" cap="none">
                <a:solidFill>
                  <a:srgbClr val="FFFFFF"/>
                </a:solidFill>
                <a:latin typeface="Public Sans"/>
                <a:ea typeface="Public Sans"/>
                <a:cs typeface="Public Sans"/>
                <a:sym typeface="Public Sans"/>
              </a:rPr>
              <a:t>Objetivo General:</a:t>
            </a:r>
            <a:endParaRPr sz="1400" b="0" i="0" u="none" strike="noStrike" cap="none">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2400"/>
              <a:buFont typeface="Arial"/>
              <a:buNone/>
            </a:pPr>
            <a:r>
              <a:rPr lang="en-US" sz="2400" b="0" i="0" u="none" strike="noStrike" cap="none">
                <a:solidFill>
                  <a:srgbClr val="FFFFFF"/>
                </a:solidFill>
                <a:latin typeface="Public Sans Thin"/>
                <a:ea typeface="Public Sans Thin"/>
                <a:cs typeface="Public Sans Thin"/>
                <a:sym typeface="Public Sans Thin"/>
              </a:rPr>
              <a:t>Desarrollar un asistente virtual que mejore la interacción entre streamer y espectadores mediante voz e inteligencia artificial.</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6"/>
          <p:cNvGrpSpPr/>
          <p:nvPr/>
        </p:nvGrpSpPr>
        <p:grpSpPr>
          <a:xfrm>
            <a:off x="102" y="0"/>
            <a:ext cx="18394680" cy="5749840"/>
            <a:chOff x="0" y="0"/>
            <a:chExt cx="24526240" cy="7666453"/>
          </a:xfrm>
        </p:grpSpPr>
        <p:sp>
          <p:nvSpPr>
            <p:cNvPr id="185" name="Google Shape;185;p6"/>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1" b="-105225"/>
              </a:stretch>
            </a:blipFill>
            <a:ln>
              <a:noFill/>
            </a:ln>
          </p:spPr>
        </p:sp>
        <p:sp>
          <p:nvSpPr>
            <p:cNvPr id="186" name="Google Shape;186;p6"/>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6" b="-8787"/>
              </a:stretch>
            </a:blipFill>
            <a:ln>
              <a:noFill/>
            </a:ln>
          </p:spPr>
        </p:sp>
      </p:grpSp>
      <p:cxnSp>
        <p:nvCxnSpPr>
          <p:cNvPr id="187" name="Google Shape;187;p6"/>
          <p:cNvCxnSpPr/>
          <p:nvPr/>
        </p:nvCxnSpPr>
        <p:spPr>
          <a:xfrm>
            <a:off x="1577097" y="5749840"/>
            <a:ext cx="15200043" cy="0"/>
          </a:xfrm>
          <a:prstGeom prst="straightConnector1">
            <a:avLst/>
          </a:prstGeom>
          <a:noFill/>
          <a:ln w="38100" cap="flat" cmpd="sng">
            <a:solidFill>
              <a:srgbClr val="311581"/>
            </a:solidFill>
            <a:prstDash val="solid"/>
            <a:round/>
            <a:headEnd type="none" w="sm" len="sm"/>
            <a:tailEnd type="none" w="sm" len="sm"/>
          </a:ln>
        </p:spPr>
      </p:cxnSp>
      <p:grpSp>
        <p:nvGrpSpPr>
          <p:cNvPr id="188" name="Google Shape;188;p6"/>
          <p:cNvGrpSpPr/>
          <p:nvPr/>
        </p:nvGrpSpPr>
        <p:grpSpPr>
          <a:xfrm>
            <a:off x="1374256" y="5509340"/>
            <a:ext cx="306912" cy="306912"/>
            <a:chOff x="0" y="0"/>
            <a:chExt cx="812800" cy="812800"/>
          </a:xfrm>
        </p:grpSpPr>
        <p:sp>
          <p:nvSpPr>
            <p:cNvPr id="189" name="Google Shape;18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1" name="Google Shape;191;p6"/>
          <p:cNvGrpSpPr/>
          <p:nvPr/>
        </p:nvGrpSpPr>
        <p:grpSpPr>
          <a:xfrm>
            <a:off x="4528942" y="5509340"/>
            <a:ext cx="306912" cy="306912"/>
            <a:chOff x="0" y="0"/>
            <a:chExt cx="812800" cy="812800"/>
          </a:xfrm>
        </p:grpSpPr>
        <p:sp>
          <p:nvSpPr>
            <p:cNvPr id="192" name="Google Shape;19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4" name="Google Shape;194;p6"/>
          <p:cNvGrpSpPr/>
          <p:nvPr/>
        </p:nvGrpSpPr>
        <p:grpSpPr>
          <a:xfrm>
            <a:off x="8430619" y="5509340"/>
            <a:ext cx="306912" cy="306912"/>
            <a:chOff x="0" y="0"/>
            <a:chExt cx="812800" cy="812800"/>
          </a:xfrm>
        </p:grpSpPr>
        <p:sp>
          <p:nvSpPr>
            <p:cNvPr id="195" name="Google Shape;19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97" name="Google Shape;197;p6"/>
          <p:cNvGrpSpPr/>
          <p:nvPr/>
        </p:nvGrpSpPr>
        <p:grpSpPr>
          <a:xfrm>
            <a:off x="13431136" y="5509340"/>
            <a:ext cx="306912" cy="306912"/>
            <a:chOff x="0" y="0"/>
            <a:chExt cx="812800" cy="812800"/>
          </a:xfrm>
        </p:grpSpPr>
        <p:sp>
          <p:nvSpPr>
            <p:cNvPr id="198" name="Google Shape;19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0" name="Google Shape;200;p6"/>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01" name="Google Shape;201;p6"/>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grpSp>
        <p:nvGrpSpPr>
          <p:cNvPr id="202" name="Google Shape;202;p6"/>
          <p:cNvGrpSpPr/>
          <p:nvPr/>
        </p:nvGrpSpPr>
        <p:grpSpPr>
          <a:xfrm>
            <a:off x="16539329" y="5552862"/>
            <a:ext cx="306912" cy="306912"/>
            <a:chOff x="0" y="0"/>
            <a:chExt cx="812800" cy="812800"/>
          </a:xfrm>
        </p:grpSpPr>
        <p:sp>
          <p:nvSpPr>
            <p:cNvPr id="203" name="Google Shape;20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5" name="Google Shape;205;p6"/>
          <p:cNvSpPr/>
          <p:nvPr/>
        </p:nvSpPr>
        <p:spPr>
          <a:xfrm>
            <a:off x="1211886" y="7788614"/>
            <a:ext cx="631653" cy="631653"/>
          </a:xfrm>
          <a:custGeom>
            <a:avLst/>
            <a:gdLst/>
            <a:ahLst/>
            <a:cxnLst/>
            <a:rect l="l" t="t" r="r" b="b"/>
            <a:pathLst>
              <a:path w="631653" h="631653" extrusionOk="0">
                <a:moveTo>
                  <a:pt x="0" y="0"/>
                </a:moveTo>
                <a:lnTo>
                  <a:pt x="631652" y="0"/>
                </a:lnTo>
                <a:lnTo>
                  <a:pt x="631652" y="631653"/>
                </a:lnTo>
                <a:lnTo>
                  <a:pt x="0" y="631653"/>
                </a:lnTo>
                <a:lnTo>
                  <a:pt x="0" y="0"/>
                </a:lnTo>
                <a:close/>
              </a:path>
            </a:pathLst>
          </a:custGeom>
          <a:blipFill rotWithShape="1">
            <a:blip r:embed="rId7">
              <a:alphaModFix/>
            </a:blip>
            <a:stretch>
              <a:fillRect/>
            </a:stretch>
          </a:blipFill>
          <a:ln>
            <a:noFill/>
          </a:ln>
        </p:spPr>
      </p:sp>
      <p:sp>
        <p:nvSpPr>
          <p:cNvPr id="206" name="Google Shape;206;p6"/>
          <p:cNvSpPr/>
          <p:nvPr/>
        </p:nvSpPr>
        <p:spPr>
          <a:xfrm>
            <a:off x="981171" y="7557900"/>
            <a:ext cx="1093081" cy="1093081"/>
          </a:xfrm>
          <a:custGeom>
            <a:avLst/>
            <a:gdLst/>
            <a:ahLst/>
            <a:cxnLst/>
            <a:rect l="l" t="t" r="r" b="b"/>
            <a:pathLst>
              <a:path w="1093081" h="1093081" extrusionOk="0">
                <a:moveTo>
                  <a:pt x="0" y="0"/>
                </a:moveTo>
                <a:lnTo>
                  <a:pt x="1093082" y="0"/>
                </a:lnTo>
                <a:lnTo>
                  <a:pt x="1093082" y="1093081"/>
                </a:lnTo>
                <a:lnTo>
                  <a:pt x="0" y="1093081"/>
                </a:lnTo>
                <a:lnTo>
                  <a:pt x="0" y="0"/>
                </a:lnTo>
                <a:close/>
              </a:path>
            </a:pathLst>
          </a:custGeom>
          <a:blipFill rotWithShape="1">
            <a:blip r:embed="rId8">
              <a:alphaModFix/>
            </a:blip>
            <a:stretch>
              <a:fillRect/>
            </a:stretch>
          </a:blipFill>
          <a:ln>
            <a:noFill/>
          </a:ln>
        </p:spPr>
      </p:sp>
      <p:sp>
        <p:nvSpPr>
          <p:cNvPr id="207" name="Google Shape;207;p6"/>
          <p:cNvSpPr/>
          <p:nvPr/>
        </p:nvSpPr>
        <p:spPr>
          <a:xfrm>
            <a:off x="4832942" y="7641157"/>
            <a:ext cx="1093081" cy="1093081"/>
          </a:xfrm>
          <a:custGeom>
            <a:avLst/>
            <a:gdLst/>
            <a:ahLst/>
            <a:cxnLst/>
            <a:rect l="l" t="t" r="r" b="b"/>
            <a:pathLst>
              <a:path w="1093081" h="1093081" extrusionOk="0">
                <a:moveTo>
                  <a:pt x="0" y="0"/>
                </a:moveTo>
                <a:lnTo>
                  <a:pt x="1093081" y="0"/>
                </a:lnTo>
                <a:lnTo>
                  <a:pt x="1093081" y="1093081"/>
                </a:lnTo>
                <a:lnTo>
                  <a:pt x="0" y="1093081"/>
                </a:lnTo>
                <a:lnTo>
                  <a:pt x="0" y="0"/>
                </a:lnTo>
                <a:close/>
              </a:path>
            </a:pathLst>
          </a:custGeom>
          <a:blipFill rotWithShape="1">
            <a:blip r:embed="rId9">
              <a:alphaModFix/>
            </a:blip>
            <a:stretch>
              <a:fillRect/>
            </a:stretch>
          </a:blipFill>
          <a:ln>
            <a:noFill/>
          </a:ln>
        </p:spPr>
      </p:sp>
      <p:sp>
        <p:nvSpPr>
          <p:cNvPr id="208" name="Google Shape;208;p6"/>
          <p:cNvSpPr/>
          <p:nvPr/>
        </p:nvSpPr>
        <p:spPr>
          <a:xfrm>
            <a:off x="8432664" y="7805309"/>
            <a:ext cx="764778" cy="764778"/>
          </a:xfrm>
          <a:custGeom>
            <a:avLst/>
            <a:gdLst/>
            <a:ahLst/>
            <a:cxnLst/>
            <a:rect l="l" t="t" r="r" b="b"/>
            <a:pathLst>
              <a:path w="764778" h="764778" extrusionOk="0">
                <a:moveTo>
                  <a:pt x="0" y="0"/>
                </a:moveTo>
                <a:lnTo>
                  <a:pt x="764778" y="0"/>
                </a:lnTo>
                <a:lnTo>
                  <a:pt x="764778" y="764778"/>
                </a:lnTo>
                <a:lnTo>
                  <a:pt x="0" y="764778"/>
                </a:lnTo>
                <a:lnTo>
                  <a:pt x="0" y="0"/>
                </a:lnTo>
                <a:close/>
              </a:path>
            </a:pathLst>
          </a:custGeom>
          <a:blipFill rotWithShape="1">
            <a:blip r:embed="rId10">
              <a:alphaModFix/>
            </a:blip>
            <a:stretch>
              <a:fillRect/>
            </a:stretch>
          </a:blipFill>
          <a:ln>
            <a:noFill/>
          </a:ln>
        </p:spPr>
      </p:sp>
      <p:sp>
        <p:nvSpPr>
          <p:cNvPr id="209" name="Google Shape;209;p6"/>
          <p:cNvSpPr/>
          <p:nvPr/>
        </p:nvSpPr>
        <p:spPr>
          <a:xfrm>
            <a:off x="10211765" y="7805309"/>
            <a:ext cx="779110" cy="779110"/>
          </a:xfrm>
          <a:custGeom>
            <a:avLst/>
            <a:gdLst/>
            <a:ahLst/>
            <a:cxnLst/>
            <a:rect l="l" t="t" r="r" b="b"/>
            <a:pathLst>
              <a:path w="779110" h="779110" extrusionOk="0">
                <a:moveTo>
                  <a:pt x="0" y="0"/>
                </a:moveTo>
                <a:lnTo>
                  <a:pt x="779110" y="0"/>
                </a:lnTo>
                <a:lnTo>
                  <a:pt x="779110" y="779110"/>
                </a:lnTo>
                <a:lnTo>
                  <a:pt x="0" y="779110"/>
                </a:lnTo>
                <a:lnTo>
                  <a:pt x="0" y="0"/>
                </a:lnTo>
                <a:close/>
              </a:path>
            </a:pathLst>
          </a:custGeom>
          <a:blipFill rotWithShape="1">
            <a:blip r:embed="rId11">
              <a:alphaModFix/>
            </a:blip>
            <a:stretch>
              <a:fillRect/>
            </a:stretch>
          </a:blipFill>
          <a:ln>
            <a:noFill/>
          </a:ln>
        </p:spPr>
      </p:sp>
      <p:sp>
        <p:nvSpPr>
          <p:cNvPr id="210" name="Google Shape;210;p6"/>
          <p:cNvSpPr/>
          <p:nvPr/>
        </p:nvSpPr>
        <p:spPr>
          <a:xfrm>
            <a:off x="9455231" y="8038132"/>
            <a:ext cx="450527" cy="299132"/>
          </a:xfrm>
          <a:custGeom>
            <a:avLst/>
            <a:gdLst/>
            <a:ahLst/>
            <a:cxnLst/>
            <a:rect l="l" t="t" r="r" b="b"/>
            <a:pathLst>
              <a:path w="450527" h="299132" extrusionOk="0">
                <a:moveTo>
                  <a:pt x="0" y="0"/>
                </a:moveTo>
                <a:lnTo>
                  <a:pt x="450527" y="0"/>
                </a:lnTo>
                <a:lnTo>
                  <a:pt x="450527" y="299132"/>
                </a:lnTo>
                <a:lnTo>
                  <a:pt x="0" y="299132"/>
                </a:lnTo>
                <a:lnTo>
                  <a:pt x="0" y="0"/>
                </a:lnTo>
                <a:close/>
              </a:path>
            </a:pathLst>
          </a:custGeom>
          <a:blipFill rotWithShape="1">
            <a:blip r:embed="rId12">
              <a:alphaModFix/>
            </a:blip>
            <a:stretch>
              <a:fillRect t="-25302" b="-25297"/>
            </a:stretch>
          </a:blipFill>
          <a:ln>
            <a:noFill/>
          </a:ln>
        </p:spPr>
      </p:sp>
      <p:sp>
        <p:nvSpPr>
          <p:cNvPr id="211" name="Google Shape;211;p6"/>
          <p:cNvSpPr/>
          <p:nvPr/>
        </p:nvSpPr>
        <p:spPr>
          <a:xfrm>
            <a:off x="16419897" y="7805309"/>
            <a:ext cx="871306" cy="871306"/>
          </a:xfrm>
          <a:custGeom>
            <a:avLst/>
            <a:gdLst/>
            <a:ahLst/>
            <a:cxnLst/>
            <a:rect l="l" t="t" r="r" b="b"/>
            <a:pathLst>
              <a:path w="871306" h="871306" extrusionOk="0">
                <a:moveTo>
                  <a:pt x="0" y="0"/>
                </a:moveTo>
                <a:lnTo>
                  <a:pt x="871307" y="0"/>
                </a:lnTo>
                <a:lnTo>
                  <a:pt x="871307" y="871306"/>
                </a:lnTo>
                <a:lnTo>
                  <a:pt x="0" y="871306"/>
                </a:lnTo>
                <a:lnTo>
                  <a:pt x="0" y="0"/>
                </a:lnTo>
                <a:close/>
              </a:path>
            </a:pathLst>
          </a:custGeom>
          <a:blipFill rotWithShape="1">
            <a:blip r:embed="rId13">
              <a:alphaModFix/>
            </a:blip>
            <a:stretch>
              <a:fillRect/>
            </a:stretch>
          </a:blipFill>
          <a:ln>
            <a:noFill/>
          </a:ln>
        </p:spPr>
      </p:sp>
      <p:sp>
        <p:nvSpPr>
          <p:cNvPr id="212" name="Google Shape;212;p6"/>
          <p:cNvSpPr/>
          <p:nvPr/>
        </p:nvSpPr>
        <p:spPr>
          <a:xfrm>
            <a:off x="13344275" y="7937571"/>
            <a:ext cx="613752" cy="569000"/>
          </a:xfrm>
          <a:custGeom>
            <a:avLst/>
            <a:gdLst/>
            <a:ahLst/>
            <a:cxnLst/>
            <a:rect l="l" t="t" r="r" b="b"/>
            <a:pathLst>
              <a:path w="613752" h="569000" extrusionOk="0">
                <a:moveTo>
                  <a:pt x="0" y="0"/>
                </a:moveTo>
                <a:lnTo>
                  <a:pt x="613752" y="0"/>
                </a:lnTo>
                <a:lnTo>
                  <a:pt x="613752" y="569000"/>
                </a:lnTo>
                <a:lnTo>
                  <a:pt x="0" y="569000"/>
                </a:lnTo>
                <a:lnTo>
                  <a:pt x="0" y="0"/>
                </a:lnTo>
                <a:close/>
              </a:path>
            </a:pathLst>
          </a:custGeom>
          <a:blipFill rotWithShape="1">
            <a:blip r:embed="rId14">
              <a:alphaModFix/>
            </a:blip>
            <a:stretch>
              <a:fillRect/>
            </a:stretch>
          </a:blipFill>
          <a:ln>
            <a:noFill/>
          </a:ln>
        </p:spPr>
      </p:sp>
      <p:sp>
        <p:nvSpPr>
          <p:cNvPr id="213" name="Google Shape;213;p6"/>
          <p:cNvSpPr txBox="1"/>
          <p:nvPr/>
        </p:nvSpPr>
        <p:spPr>
          <a:xfrm>
            <a:off x="12218172" y="6109556"/>
            <a:ext cx="2732839"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Reproducción de audio en una salida virtual.</a:t>
            </a:r>
            <a:endParaRPr sz="1400" b="0" i="0" u="none" strike="noStrike" cap="none">
              <a:solidFill>
                <a:srgbClr val="000000"/>
              </a:solidFill>
              <a:latin typeface="Arial"/>
              <a:ea typeface="Arial"/>
              <a:cs typeface="Arial"/>
              <a:sym typeface="Arial"/>
            </a:endParaRPr>
          </a:p>
        </p:txBody>
      </p:sp>
      <p:sp>
        <p:nvSpPr>
          <p:cNvPr id="214" name="Google Shape;214;p6"/>
          <p:cNvSpPr txBox="1"/>
          <p:nvPr/>
        </p:nvSpPr>
        <p:spPr>
          <a:xfrm>
            <a:off x="8118102" y="6109556"/>
            <a:ext cx="3124785"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Conversión de texto a voz mediante ElevenLabs.</a:t>
            </a:r>
            <a:endParaRPr sz="1400" b="0" i="0" u="none" strike="noStrike" cap="none">
              <a:solidFill>
                <a:srgbClr val="000000"/>
              </a:solidFill>
              <a:latin typeface="Arial"/>
              <a:ea typeface="Arial"/>
              <a:cs typeface="Arial"/>
              <a:sym typeface="Arial"/>
            </a:endParaRPr>
          </a:p>
        </p:txBody>
      </p:sp>
      <p:sp>
        <p:nvSpPr>
          <p:cNvPr id="215" name="Google Shape;215;p6"/>
          <p:cNvSpPr txBox="1"/>
          <p:nvPr/>
        </p:nvSpPr>
        <p:spPr>
          <a:xfrm>
            <a:off x="4044966" y="6109556"/>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Procesamiento de respuestas con la API de OpenAI.</a:t>
            </a:r>
            <a:endParaRPr sz="1400" b="0" i="0" u="none" strike="noStrike" cap="none">
              <a:solidFill>
                <a:srgbClr val="000000"/>
              </a:solidFill>
              <a:latin typeface="Arial"/>
              <a:ea typeface="Arial"/>
              <a:cs typeface="Arial"/>
              <a:sym typeface="Arial"/>
            </a:endParaRPr>
          </a:p>
        </p:txBody>
      </p:sp>
      <p:sp>
        <p:nvSpPr>
          <p:cNvPr id="216" name="Google Shape;216;p6"/>
          <p:cNvSpPr txBox="1"/>
          <p:nvPr/>
        </p:nvSpPr>
        <p:spPr>
          <a:xfrm>
            <a:off x="193196" y="6109556"/>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Captura de mensajes desde Twitch.</a:t>
            </a:r>
            <a:endParaRPr sz="1400" b="0" i="0" u="none" strike="noStrike" cap="none">
              <a:solidFill>
                <a:srgbClr val="000000"/>
              </a:solidFill>
              <a:latin typeface="Arial"/>
              <a:ea typeface="Arial"/>
              <a:cs typeface="Arial"/>
              <a:sym typeface="Arial"/>
            </a:endParaRPr>
          </a:p>
        </p:txBody>
      </p:sp>
      <p:sp>
        <p:nvSpPr>
          <p:cNvPr id="217" name="Google Shape;217;p6"/>
          <p:cNvSpPr txBox="1"/>
          <p:nvPr/>
        </p:nvSpPr>
        <p:spPr>
          <a:xfrm>
            <a:off x="1069232" y="1119258"/>
            <a:ext cx="12948749"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7399"/>
              <a:buFont typeface="Arial"/>
              <a:buNone/>
            </a:pPr>
            <a:r>
              <a:rPr lang="en-US" sz="7399" b="1" i="0" u="none" strike="noStrike" cap="none">
                <a:solidFill>
                  <a:srgbClr val="FFFFFF"/>
                </a:solidFill>
                <a:latin typeface="Public Sans"/>
                <a:ea typeface="Public Sans"/>
                <a:cs typeface="Public Sans"/>
                <a:sym typeface="Public Sans"/>
              </a:rPr>
              <a:t>Plan de Trabajo – Etapa 1 Producto mínimo viable</a:t>
            </a:r>
            <a:endParaRPr sz="1400" b="0" i="0" u="none" strike="noStrike" cap="none">
              <a:solidFill>
                <a:srgbClr val="000000"/>
              </a:solidFill>
              <a:latin typeface="Arial"/>
              <a:ea typeface="Arial"/>
              <a:cs typeface="Arial"/>
              <a:sym typeface="Arial"/>
            </a:endParaRPr>
          </a:p>
        </p:txBody>
      </p:sp>
      <p:sp>
        <p:nvSpPr>
          <p:cNvPr id="218" name="Google Shape;218;p6"/>
          <p:cNvSpPr txBox="1"/>
          <p:nvPr/>
        </p:nvSpPr>
        <p:spPr>
          <a:xfrm>
            <a:off x="15479821" y="6109556"/>
            <a:ext cx="2732839"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Clr>
                <a:srgbClr val="000000"/>
              </a:buClr>
              <a:buSzPts val="2220"/>
              <a:buFont typeface="Arial"/>
              <a:buNone/>
            </a:pPr>
            <a:r>
              <a:rPr lang="en-US" sz="2220" b="1" i="0" u="none" strike="noStrike" cap="none">
                <a:solidFill>
                  <a:srgbClr val="311581"/>
                </a:solidFill>
                <a:latin typeface="Public Sans"/>
                <a:ea typeface="Public Sans"/>
                <a:cs typeface="Public Sans"/>
                <a:sym typeface="Public Sans"/>
              </a:rPr>
              <a:t>Configuración del avatar en Vtuber Studio con la voz generada.</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781</Words>
  <Application>Microsoft Office PowerPoint</Application>
  <PresentationFormat>Personalizado</PresentationFormat>
  <Paragraphs>97</Paragraphs>
  <Slides>15</Slides>
  <Notes>15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Nunito</vt:lpstr>
      <vt:lpstr>Arial</vt:lpstr>
      <vt:lpstr>Public Sans Thin</vt:lpstr>
      <vt:lpstr>Public Sans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Claudio Adones Araya</dc:creator>
  <cp:lastModifiedBy>Claudio Adones Araya</cp:lastModifiedBy>
  <cp:revision>7</cp:revision>
  <dcterms:created xsi:type="dcterms:W3CDTF">2006-08-16T00:00:00Z</dcterms:created>
  <dcterms:modified xsi:type="dcterms:W3CDTF">2025-09-26T01:40:53Z</dcterms:modified>
</cp:coreProperties>
</file>